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3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theme/theme4.xml" ContentType="application/vnd.openxmlformats-officedocument.theme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5.xml" ContentType="application/vnd.openxmlformats-officedocument.theme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5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6.xml" ContentType="application/vnd.openxmlformats-officedocument.presentationml.notesSlide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5.xml" ContentType="application/vnd.openxmlformats-officedocument.drawingml.diagramData+xml"/>
  <Override PartName="/ppt/diagrams/layout5.xml" ContentType="application/vnd.openxmlformats-officedocument.drawingml.diagramLayout+xml"/>
  <Override PartName="/ppt/diagrams/quickStyle5.xml" ContentType="application/vnd.openxmlformats-officedocument.drawingml.diagramStyle+xml"/>
  <Override PartName="/ppt/diagrams/colors5.xml" ContentType="application/vnd.openxmlformats-officedocument.drawingml.diagramColors+xml"/>
  <Override PartName="/ppt/diagrams/drawing5.xml" ContentType="application/vnd.ms-office.drawingml.diagramDrawing+xml"/>
  <Override PartName="/ppt/diagrams/data6.xml" ContentType="application/vnd.openxmlformats-officedocument.drawingml.diagramData+xml"/>
  <Override PartName="/ppt/diagrams/layout6.xml" ContentType="application/vnd.openxmlformats-officedocument.drawingml.diagramLayout+xml"/>
  <Override PartName="/ppt/diagrams/quickStyle6.xml" ContentType="application/vnd.openxmlformats-officedocument.drawingml.diagramStyle+xml"/>
  <Override PartName="/ppt/diagrams/colors6.xml" ContentType="application/vnd.openxmlformats-officedocument.drawingml.diagramColors+xml"/>
  <Override PartName="/ppt/diagrams/drawing6.xml" ContentType="application/vnd.ms-office.drawingml.diagramDrawing+xml"/>
  <Override PartName="/ppt/notesSlides/notesSlide9.xml" ContentType="application/vnd.openxmlformats-officedocument.presentationml.notesSlide+xml"/>
  <Override PartName="/ppt/diagrams/data7.xml" ContentType="application/vnd.openxmlformats-officedocument.drawingml.diagramData+xml"/>
  <Override PartName="/ppt/diagrams/layout7.xml" ContentType="application/vnd.openxmlformats-officedocument.drawingml.diagramLayout+xml"/>
  <Override PartName="/ppt/diagrams/quickStyle7.xml" ContentType="application/vnd.openxmlformats-officedocument.drawingml.diagramStyle+xml"/>
  <Override PartName="/ppt/diagrams/colors7.xml" ContentType="application/vnd.openxmlformats-officedocument.drawingml.diagramColors+xml"/>
  <Override PartName="/ppt/diagrams/drawing7.xml" ContentType="application/vnd.ms-office.drawingml.diagramDrawing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2">
  <p:sldMasterIdLst>
    <p:sldMasterId id="2147483648" r:id="rId1"/>
    <p:sldMasterId id="2147483661" r:id="rId2"/>
    <p:sldMasterId id="2147483693" r:id="rId3"/>
    <p:sldMasterId id="2147483709" r:id="rId4"/>
    <p:sldMasterId id="2147483725" r:id="rId5"/>
    <p:sldMasterId id="2147483741" r:id="rId6"/>
  </p:sldMasterIdLst>
  <p:notesMasterIdLst>
    <p:notesMasterId r:id="rId23"/>
  </p:notesMasterIdLst>
  <p:handoutMasterIdLst>
    <p:handoutMasterId r:id="rId24"/>
  </p:handoutMasterIdLst>
  <p:sldIdLst>
    <p:sldId id="257" r:id="rId7"/>
    <p:sldId id="331" r:id="rId8"/>
    <p:sldId id="385" r:id="rId9"/>
    <p:sldId id="332" r:id="rId10"/>
    <p:sldId id="322" r:id="rId11"/>
    <p:sldId id="335" r:id="rId12"/>
    <p:sldId id="339" r:id="rId13"/>
    <p:sldId id="336" r:id="rId14"/>
    <p:sldId id="338" r:id="rId15"/>
    <p:sldId id="337" r:id="rId16"/>
    <p:sldId id="386" r:id="rId17"/>
    <p:sldId id="387" r:id="rId18"/>
    <p:sldId id="388" r:id="rId19"/>
    <p:sldId id="389" r:id="rId20"/>
    <p:sldId id="381" r:id="rId21"/>
    <p:sldId id="261" r:id="rId22"/>
  </p:sldIdLst>
  <p:sldSz cx="9144000" cy="6858000" type="screen4x3"/>
  <p:notesSz cx="9928225" cy="679767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FL12" initials="F" lastIdx="9" clrIdx="0"/>
  <p:cmAuthor id="1" name="Карасева Валерия FL70" initials="F" lastIdx="2" clrIdx="1"/>
  <p:cmAuthor id="2" name="Бурмистров Михаил FL12" initials="F" lastIdx="40" clrIdx="2"/>
  <p:cmAuthor id="3" name="forestchild" initials="f" lastIdx="3" clrIdx="3"/>
  <p:cmAuthor id="4" name="Фролова Мария доб. 219" initials="F" lastIdx="6" clrIdx="4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1D1D"/>
    <a:srgbClr val="3B1C58"/>
    <a:srgbClr val="386294"/>
    <a:srgbClr val="3E6CA4"/>
    <a:srgbClr val="3379CD"/>
    <a:srgbClr val="2F4E73"/>
    <a:srgbClr val="30308A"/>
    <a:srgbClr val="6197D9"/>
    <a:srgbClr val="FF6969"/>
    <a:srgbClr val="FF575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125E5076-3810-47DD-B79F-674D7AD40C01}" styleName="Темный стиль 1 - акцент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69CF1AB2-1976-4502-BF36-3FF5EA218861}" styleName="Средний стиль 4 - акцент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4" autoAdjust="0"/>
    <p:restoredTop sz="92244" autoAdjust="0"/>
  </p:normalViewPr>
  <p:slideViewPr>
    <p:cSldViewPr>
      <p:cViewPr>
        <p:scale>
          <a:sx n="75" d="100"/>
          <a:sy n="75" d="100"/>
        </p:scale>
        <p:origin x="-2208" y="-1242"/>
      </p:cViewPr>
      <p:guideLst>
        <p:guide orient="horz" pos="2160"/>
        <p:guide pos="2880"/>
      </p:guideLst>
    </p:cSldViewPr>
  </p:slid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>
        <p:scale>
          <a:sx n="100" d="100"/>
          <a:sy n="100" d="100"/>
        </p:scale>
        <p:origin x="-2550" y="-432"/>
      </p:cViewPr>
      <p:guideLst>
        <p:guide orient="horz" pos="2141"/>
        <p:guide pos="3127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commentAuthors" Target="commentAuthor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28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viewProps" Target="viewProp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#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5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6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7.xml><?xml version="1.0" encoding="utf-8"?>
<dgm:colorsDef xmlns:dgm="http://schemas.openxmlformats.org/drawingml/2006/diagram" xmlns:a="http://schemas.openxmlformats.org/drawingml/2006/main" uniqueId="urn:microsoft.com/office/officeart/2005/8/colors/accent2_3">
  <dgm:title val=""/>
  <dgm:desc val=""/>
  <dgm:catLst>
    <dgm:cat type="accent2" pri="11300"/>
  </dgm:catLst>
  <dgm:styleLbl name="node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>
        <a:shade val="80000"/>
      </a:schemeClr>
      <a:schemeClr val="accent2">
        <a:tint val="7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/>
    <dgm:txEffectClrLst/>
  </dgm:styleLbl>
  <dgm:styleLbl name="lnNode1">
    <dgm:fillClrLst>
      <a:schemeClr val="accent2">
        <a:shade val="80000"/>
      </a:schemeClr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shade val="80000"/>
        <a:alpha val="50000"/>
      </a:schemeClr>
      <a:schemeClr val="accent2">
        <a:tint val="7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/>
    <dgm:txEffectClrLst/>
  </dgm:styleLbl>
  <dgm:styleLbl name="f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lt1"/>
    </dgm:txFillClrLst>
    <dgm:txEffectClrLst/>
  </dgm:styleLbl>
  <dgm:styleLbl name="sibTrans1D1">
    <dgm:fillClrLst>
      <a:schemeClr val="accent2">
        <a:shade val="90000"/>
      </a:schemeClr>
      <a:schemeClr val="accent2">
        <a:tint val="70000"/>
      </a:schemeClr>
    </dgm:fillClrLst>
    <dgm:linClrLst>
      <a:schemeClr val="accent2">
        <a:shade val="90000"/>
      </a:schemeClr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9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8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>
        <a:shade val="80000"/>
      </a:schemeClr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40000"/>
      </a:schemeClr>
    </dgm:fillClrLst>
    <dgm:linClrLst meth="repeat">
      <a:schemeClr val="accent2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9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8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6B529C9-D357-4437-AFD7-D7436D081B28}" type="doc">
      <dgm:prSet loTypeId="urn:microsoft.com/office/officeart/2005/8/layout/radial5" loCatId="cycle" qsTypeId="urn:microsoft.com/office/officeart/2005/8/quickstyle/3d1" qsCatId="3D" csTypeId="urn:microsoft.com/office/officeart/2005/8/colors/colorful1#1" csCatId="colorful" phldr="1"/>
      <dgm:spPr/>
      <dgm:t>
        <a:bodyPr/>
        <a:lstStyle/>
        <a:p>
          <a:endParaRPr lang="ru-RU"/>
        </a:p>
      </dgm:t>
    </dgm:pt>
    <dgm:pt modelId="{20C0C524-A5C7-4695-8757-4C8A7C9B5FF6}">
      <dgm:prSet phldrT="[Текст]" custT="1"/>
      <dgm:spPr/>
      <dgm:t>
        <a:bodyPr lIns="0" rIns="0"/>
        <a:lstStyle/>
        <a:p>
          <a:pPr>
            <a:lnSpc>
              <a:spcPct val="100000"/>
            </a:lnSpc>
            <a:spcAft>
              <a:spcPts val="0"/>
            </a:spcAft>
          </a:pPr>
          <a:r>
            <a:rPr lang="ru-RU" sz="2600" b="1" dirty="0" smtClean="0">
              <a:solidFill>
                <a:schemeClr val="bg1"/>
              </a:solidFill>
              <a:latin typeface="Arial" pitchFamily="34" charset="0"/>
              <a:cs typeface="Arial" pitchFamily="34" charset="0"/>
            </a:rPr>
            <a:t>Рейтинг торговых сетей FMCG России</a:t>
          </a:r>
        </a:p>
      </dgm:t>
    </dgm:pt>
    <dgm:pt modelId="{643F707F-F3C1-4410-AC1F-A97FFED88637}" type="parTrans" cxnId="{06D3DE17-AF80-4526-8033-439ED9B6A6A3}">
      <dgm:prSet/>
      <dgm:spPr/>
      <dgm:t>
        <a:bodyPr/>
        <a:lstStyle/>
        <a:p>
          <a:endParaRPr lang="ru-RU" sz="1000" b="1"/>
        </a:p>
      </dgm:t>
    </dgm:pt>
    <dgm:pt modelId="{908F6213-5A2E-401E-81D3-E8F14A0B8837}" type="sibTrans" cxnId="{06D3DE17-AF80-4526-8033-439ED9B6A6A3}">
      <dgm:prSet/>
      <dgm:spPr/>
      <dgm:t>
        <a:bodyPr/>
        <a:lstStyle/>
        <a:p>
          <a:endParaRPr lang="ru-RU" sz="1000" b="1"/>
        </a:p>
      </dgm:t>
    </dgm:pt>
    <dgm:pt modelId="{C7461147-E094-4A7D-88DA-EFFE07BD2396}">
      <dgm:prSet phldrT="[Текст]" custT="1"/>
      <dgm:spPr>
        <a:solidFill>
          <a:srgbClr val="FF696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Динамика </a:t>
          </a:r>
          <a:b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операционных показателей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D1F4A447-2772-41E1-A0F3-25A21AA08622}" type="parTrans" cxnId="{847BCE8B-1B4F-41DC-A63C-9A9ACFF94D23}">
      <dgm:prSet custT="1"/>
      <dgm:spPr>
        <a:solidFill>
          <a:srgbClr val="FF867D"/>
        </a:solidFill>
      </dgm:spPr>
      <dgm:t>
        <a:bodyPr/>
        <a:lstStyle/>
        <a:p>
          <a:endParaRPr lang="ru-RU" sz="1000" b="1" dirty="0"/>
        </a:p>
      </dgm:t>
    </dgm:pt>
    <dgm:pt modelId="{46F35235-A00A-4AF1-AF7A-CCC73B98A457}" type="sibTrans" cxnId="{847BCE8B-1B4F-41DC-A63C-9A9ACFF94D23}">
      <dgm:prSet/>
      <dgm:spPr/>
      <dgm:t>
        <a:bodyPr/>
        <a:lstStyle/>
        <a:p>
          <a:endParaRPr lang="ru-RU" sz="1000" b="1"/>
        </a:p>
      </dgm:t>
    </dgm:pt>
    <dgm:pt modelId="{31DD802B-6293-48DA-8E61-703F80C5F7E1}">
      <dgm:prSet phldrT="[Текст]" custT="1"/>
      <dgm:spPr>
        <a:solidFill>
          <a:srgbClr val="FF696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Динамика финансовых показателей 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A9A16ED5-EA90-40BD-AE52-87E6E39F2AC4}" type="parTrans" cxnId="{868BACAF-E7DD-4D0B-8C68-A5D27EDC9874}">
      <dgm:prSet custT="1"/>
      <dgm:spPr>
        <a:solidFill>
          <a:srgbClr val="FF6969"/>
        </a:solidFill>
      </dgm:spPr>
      <dgm:t>
        <a:bodyPr/>
        <a:lstStyle/>
        <a:p>
          <a:endParaRPr lang="ru-RU" sz="1000" b="1" dirty="0"/>
        </a:p>
      </dgm:t>
    </dgm:pt>
    <dgm:pt modelId="{5EE93AB1-60A1-4531-806B-70370B938604}" type="sibTrans" cxnId="{868BACAF-E7DD-4D0B-8C68-A5D27EDC9874}">
      <dgm:prSet/>
      <dgm:spPr/>
      <dgm:t>
        <a:bodyPr/>
        <a:lstStyle/>
        <a:p>
          <a:endParaRPr lang="ru-RU" sz="1000" b="1"/>
        </a:p>
      </dgm:t>
    </dgm:pt>
    <dgm:pt modelId="{BAB79BE6-B1CC-486A-8AF2-DB216D579A09}">
      <dgm:prSet phldrT="[Текст]" custT="1"/>
      <dgm:spPr>
        <a:solidFill>
          <a:srgbClr val="6197D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Новости и релизы торговых сетей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7FD18F41-4BB4-4ADF-B454-84F7850CAEDF}" type="parTrans" cxnId="{6D2426D4-15F2-4E03-8C74-E9C2E3062694}">
      <dgm:prSet custT="1"/>
      <dgm:spPr>
        <a:solidFill>
          <a:srgbClr val="6197D9"/>
        </a:solidFill>
      </dgm:spPr>
      <dgm:t>
        <a:bodyPr/>
        <a:lstStyle/>
        <a:p>
          <a:endParaRPr lang="ru-RU" sz="1000" b="1" dirty="0"/>
        </a:p>
      </dgm:t>
    </dgm:pt>
    <dgm:pt modelId="{0AF6E442-EB9D-4C09-B120-294C53FF24E3}" type="sibTrans" cxnId="{6D2426D4-15F2-4E03-8C74-E9C2E3062694}">
      <dgm:prSet/>
      <dgm:spPr/>
      <dgm:t>
        <a:bodyPr/>
        <a:lstStyle/>
        <a:p>
          <a:endParaRPr lang="ru-RU" sz="1000" b="1"/>
        </a:p>
      </dgm:t>
    </dgm:pt>
    <dgm:pt modelId="{BEB211EE-D5CF-420D-9C7E-E092B71E2AD7}">
      <dgm:prSet custT="1"/>
      <dgm:spPr>
        <a:solidFill>
          <a:srgbClr val="FF696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Контактные данные и изменения в менеджменте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BF8969BD-F4D7-44A8-B4FD-DB283A1D2395}" type="parTrans" cxnId="{F50E6854-E145-4634-BA95-8925A5C77960}">
      <dgm:prSet custT="1"/>
      <dgm:spPr>
        <a:solidFill>
          <a:srgbClr val="FF6969"/>
        </a:solidFill>
      </dgm:spPr>
      <dgm:t>
        <a:bodyPr/>
        <a:lstStyle/>
        <a:p>
          <a:endParaRPr lang="ru-RU" sz="1000" b="1" dirty="0"/>
        </a:p>
      </dgm:t>
    </dgm:pt>
    <dgm:pt modelId="{B8D6D128-6DE5-4659-B9E9-AE4AEF4B0D55}" type="sibTrans" cxnId="{F50E6854-E145-4634-BA95-8925A5C77960}">
      <dgm:prSet/>
      <dgm:spPr/>
      <dgm:t>
        <a:bodyPr/>
        <a:lstStyle/>
        <a:p>
          <a:endParaRPr lang="ru-RU" sz="1000" b="1"/>
        </a:p>
      </dgm:t>
    </dgm:pt>
    <dgm:pt modelId="{3BF00009-747E-4490-BD52-8FBFFB5A450E}">
      <dgm:prSet phldrT="[Текст]" custT="1"/>
      <dgm:spPr>
        <a:solidFill>
          <a:srgbClr val="6197D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Материалы более 1000 федеральных и </a:t>
          </a:r>
          <a:b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региональных СМИ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241CA473-7624-4CEB-9CF7-A2F24063641C}" type="parTrans" cxnId="{7928D430-1BC4-45A0-81DD-96C7CB9FB554}">
      <dgm:prSet/>
      <dgm:spPr>
        <a:solidFill>
          <a:srgbClr val="6197D9"/>
        </a:solidFill>
      </dgm:spPr>
      <dgm:t>
        <a:bodyPr/>
        <a:lstStyle/>
        <a:p>
          <a:endParaRPr lang="ru-RU" dirty="0"/>
        </a:p>
      </dgm:t>
    </dgm:pt>
    <dgm:pt modelId="{B8F56930-E815-48C1-A6DD-E74D97B139FB}" type="sibTrans" cxnId="{7928D430-1BC4-45A0-81DD-96C7CB9FB554}">
      <dgm:prSet/>
      <dgm:spPr/>
      <dgm:t>
        <a:bodyPr/>
        <a:lstStyle/>
        <a:p>
          <a:endParaRPr lang="ru-RU"/>
        </a:p>
      </dgm:t>
    </dgm:pt>
    <dgm:pt modelId="{A804C80D-35EA-41CB-AB9B-E317F1AF0B8F}">
      <dgm:prSet custT="1"/>
      <dgm:spPr>
        <a:solidFill>
          <a:srgbClr val="FF696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События в операционной, </a:t>
          </a:r>
          <a:b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финансовой и инвестиционной деятельности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DABF7963-31AA-416F-B7F5-309B5859A790}" type="parTrans" cxnId="{8FB8D090-9339-4A92-A334-6719347C8088}">
      <dgm:prSet/>
      <dgm:spPr>
        <a:solidFill>
          <a:srgbClr val="FF6969"/>
        </a:solidFill>
      </dgm:spPr>
      <dgm:t>
        <a:bodyPr/>
        <a:lstStyle/>
        <a:p>
          <a:endParaRPr lang="ru-RU" dirty="0"/>
        </a:p>
      </dgm:t>
    </dgm:pt>
    <dgm:pt modelId="{9291D052-20B0-4863-888A-51221971D6E2}" type="sibTrans" cxnId="{8FB8D090-9339-4A92-A334-6719347C8088}">
      <dgm:prSet/>
      <dgm:spPr/>
      <dgm:t>
        <a:bodyPr/>
        <a:lstStyle/>
        <a:p>
          <a:endParaRPr lang="ru-RU"/>
        </a:p>
      </dgm:t>
    </dgm:pt>
    <dgm:pt modelId="{794646EF-8586-437F-AAB8-34A786AA5C00}">
      <dgm:prSet custT="1"/>
      <dgm:spPr>
        <a:solidFill>
          <a:srgbClr val="6197D9"/>
        </a:solidFill>
      </dgm:spPr>
      <dgm:t>
        <a:bodyPr lIns="0" rIns="0"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Анкетирование и опрос более 200 торговых сетей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A158A283-A58C-4950-B8C0-697276FA3666}" type="sibTrans" cxnId="{DDCED09D-2C0E-44AE-A01C-F329065D62EF}">
      <dgm:prSet/>
      <dgm:spPr/>
      <dgm:t>
        <a:bodyPr/>
        <a:lstStyle/>
        <a:p>
          <a:endParaRPr lang="ru-RU" sz="1000" b="1"/>
        </a:p>
      </dgm:t>
    </dgm:pt>
    <dgm:pt modelId="{9F424D8C-EC9B-4A9A-8AA6-1D5B38C6B1B3}" type="parTrans" cxnId="{DDCED09D-2C0E-44AE-A01C-F329065D62EF}">
      <dgm:prSet custT="1"/>
      <dgm:spPr>
        <a:solidFill>
          <a:srgbClr val="6197D9"/>
        </a:solidFill>
      </dgm:spPr>
      <dgm:t>
        <a:bodyPr/>
        <a:lstStyle/>
        <a:p>
          <a:endParaRPr lang="ru-RU" sz="1000" b="1" dirty="0"/>
        </a:p>
      </dgm:t>
    </dgm:pt>
    <dgm:pt modelId="{F7B88616-1AD8-4F6A-9C15-049037B10DD1}">
      <dgm:prSet phldrT="[Текст]" custT="1"/>
      <dgm:spPr>
        <a:solidFill>
          <a:srgbClr val="6197D9"/>
        </a:solidFill>
      </dgm:spPr>
      <dgm:t>
        <a:bodyPr/>
        <a:lstStyle/>
        <a:p>
          <a:r>
            <a:rPr lang="ru-RU" sz="16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Данные финансовой отчетности торговых сетей</a:t>
          </a:r>
          <a:endParaRPr lang="ru-RU" sz="16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339116B7-1B39-4D2B-9A2E-5027A5079689}" type="parTrans" cxnId="{53A9CB7D-75F0-4690-8D4A-5114C37AC251}">
      <dgm:prSet/>
      <dgm:spPr>
        <a:solidFill>
          <a:srgbClr val="6197D9"/>
        </a:solidFill>
      </dgm:spPr>
      <dgm:t>
        <a:bodyPr/>
        <a:lstStyle/>
        <a:p>
          <a:endParaRPr lang="ru-RU" dirty="0"/>
        </a:p>
      </dgm:t>
    </dgm:pt>
    <dgm:pt modelId="{04A81717-05DD-453D-B01D-757190085FC1}" type="sibTrans" cxnId="{53A9CB7D-75F0-4690-8D4A-5114C37AC251}">
      <dgm:prSet/>
      <dgm:spPr/>
      <dgm:t>
        <a:bodyPr/>
        <a:lstStyle/>
        <a:p>
          <a:endParaRPr lang="ru-RU"/>
        </a:p>
      </dgm:t>
    </dgm:pt>
    <dgm:pt modelId="{82CAB378-DC60-4D57-BD55-F81200B20EC9}" type="pres">
      <dgm:prSet presAssocID="{26B529C9-D357-4437-AFD7-D7436D081B28}" presName="Name0" presStyleCnt="0">
        <dgm:presLayoutVars>
          <dgm:chMax val="1"/>
          <dgm:dir/>
          <dgm:animLvl val="ctr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C5BB6F29-DBEB-43F0-956C-AD4FE6035EDF}" type="pres">
      <dgm:prSet presAssocID="{20C0C524-A5C7-4695-8757-4C8A7C9B5FF6}" presName="centerShape" presStyleLbl="node0" presStyleIdx="0" presStyleCnt="1" custScaleX="221137" custScaleY="118788" custLinFactNeighborX="-2705" custLinFactNeighborY="-22380"/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E60C8034-ADE0-490E-AE47-5BD75856D4C0}" type="pres">
      <dgm:prSet presAssocID="{D1F4A447-2772-41E1-A0F3-25A21AA08622}" presName="parTrans" presStyleLbl="sibTrans2D1" presStyleIdx="0" presStyleCnt="8" custAng="10317871" custScaleX="111691" custLinFactNeighborX="-24357" custLinFactNeighborY="-94259"/>
      <dgm:spPr/>
      <dgm:t>
        <a:bodyPr/>
        <a:lstStyle/>
        <a:p>
          <a:endParaRPr lang="ru-RU"/>
        </a:p>
      </dgm:t>
    </dgm:pt>
    <dgm:pt modelId="{00AC44FB-5122-4FB2-A043-82885144E10C}" type="pres">
      <dgm:prSet presAssocID="{D1F4A447-2772-41E1-A0F3-25A21AA08622}" presName="connectorText" presStyleLbl="sibTrans2D1" presStyleIdx="0" presStyleCnt="8"/>
      <dgm:spPr/>
      <dgm:t>
        <a:bodyPr/>
        <a:lstStyle/>
        <a:p>
          <a:endParaRPr lang="ru-RU"/>
        </a:p>
      </dgm:t>
    </dgm:pt>
    <dgm:pt modelId="{F36E4FCE-FB0B-4FF7-9B51-CA8605426B27}" type="pres">
      <dgm:prSet presAssocID="{C7461147-E094-4A7D-88DA-EFFE07BD2396}" presName="node" presStyleLbl="node1" presStyleIdx="0" presStyleCnt="8" custScaleX="180336" custScaleY="90737" custRadScaleRad="175160" custRadScaleInc="239432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154B7AB8-88BB-4924-B400-E915EA7643BE}" type="pres">
      <dgm:prSet presAssocID="{A9A16ED5-EA90-40BD-AE52-87E6E39F2AC4}" presName="parTrans" presStyleLbl="sibTrans2D1" presStyleIdx="1" presStyleCnt="8" custAng="10606719" custLinFactNeighborX="-17254" custLinFactNeighborY="1581"/>
      <dgm:spPr/>
      <dgm:t>
        <a:bodyPr/>
        <a:lstStyle/>
        <a:p>
          <a:endParaRPr lang="ru-RU"/>
        </a:p>
      </dgm:t>
    </dgm:pt>
    <dgm:pt modelId="{9824C7EE-9392-4CC4-8246-8CC195140078}" type="pres">
      <dgm:prSet presAssocID="{A9A16ED5-EA90-40BD-AE52-87E6E39F2AC4}" presName="connectorText" presStyleLbl="sibTrans2D1" presStyleIdx="1" presStyleCnt="8"/>
      <dgm:spPr/>
      <dgm:t>
        <a:bodyPr/>
        <a:lstStyle/>
        <a:p>
          <a:endParaRPr lang="ru-RU"/>
        </a:p>
      </dgm:t>
    </dgm:pt>
    <dgm:pt modelId="{DA9A9ADF-2AD4-4B44-8D37-5E41B843CF72}" type="pres">
      <dgm:prSet presAssocID="{31DD802B-6293-48DA-8E61-703F80C5F7E1}" presName="node" presStyleLbl="node1" presStyleIdx="1" presStyleCnt="8" custScaleX="171347" custScaleY="87778" custRadScaleRad="158024" custRadScaleInc="131906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E0EFBE9C-3684-46CC-98C4-3912D3717152}" type="pres">
      <dgm:prSet presAssocID="{7FD18F41-4BB4-4ADF-B454-84F7850CAEDF}" presName="parTrans" presStyleLbl="sibTrans2D1" presStyleIdx="2" presStyleCnt="8" custAng="10895596" custScaleX="123719" custLinFactNeighborX="-564" custLinFactNeighborY="-9772"/>
      <dgm:spPr/>
      <dgm:t>
        <a:bodyPr/>
        <a:lstStyle/>
        <a:p>
          <a:endParaRPr lang="ru-RU"/>
        </a:p>
      </dgm:t>
    </dgm:pt>
    <dgm:pt modelId="{B22711F5-DBBA-4D91-8FF3-E6B499FC060E}" type="pres">
      <dgm:prSet presAssocID="{7FD18F41-4BB4-4ADF-B454-84F7850CAEDF}" presName="connectorText" presStyleLbl="sibTrans2D1" presStyleIdx="2" presStyleCnt="8"/>
      <dgm:spPr/>
      <dgm:t>
        <a:bodyPr/>
        <a:lstStyle/>
        <a:p>
          <a:endParaRPr lang="ru-RU"/>
        </a:p>
      </dgm:t>
    </dgm:pt>
    <dgm:pt modelId="{F7BE3DF1-8B8E-4E35-B76F-CF522E5AE3C4}" type="pres">
      <dgm:prSet presAssocID="{BAB79BE6-B1CC-486A-8AF2-DB216D579A09}" presName="node" presStyleLbl="node1" presStyleIdx="2" presStyleCnt="8" custScaleX="182428" custScaleY="80032" custRadScaleRad="175697" custRadScaleInc="-729921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D6C81C93-C6CA-4207-B19B-805CC5D9D0C7}" type="pres">
      <dgm:prSet presAssocID="{339116B7-1B39-4D2B-9A2E-5027A5079689}" presName="parTrans" presStyleLbl="sibTrans2D1" presStyleIdx="3" presStyleCnt="8" custAng="9721614" custLinFactNeighborX="1187" custLinFactNeighborY="39477"/>
      <dgm:spPr/>
      <dgm:t>
        <a:bodyPr/>
        <a:lstStyle/>
        <a:p>
          <a:endParaRPr lang="ru-RU"/>
        </a:p>
      </dgm:t>
    </dgm:pt>
    <dgm:pt modelId="{A1B70B11-F56C-42E9-A61F-2AE3FE3D3EE5}" type="pres">
      <dgm:prSet presAssocID="{339116B7-1B39-4D2B-9A2E-5027A5079689}" presName="connectorText" presStyleLbl="sibTrans2D1" presStyleIdx="3" presStyleCnt="8"/>
      <dgm:spPr/>
      <dgm:t>
        <a:bodyPr/>
        <a:lstStyle/>
        <a:p>
          <a:endParaRPr lang="ru-RU"/>
        </a:p>
      </dgm:t>
    </dgm:pt>
    <dgm:pt modelId="{93A25398-912E-47B8-9B89-C2675B11CCD3}" type="pres">
      <dgm:prSet presAssocID="{F7B88616-1AD8-4F6A-9C15-049037B10DD1}" presName="node" presStyleLbl="node1" presStyleIdx="3" presStyleCnt="8" custScaleX="171385" custScaleY="86293" custRadScaleRad="169349" custRadScaleInc="578047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B3BF51E3-EAD3-4F99-9B75-032B24C6388E}" type="pres">
      <dgm:prSet presAssocID="{241CA473-7624-4CEB-9CF7-A2F24063641C}" presName="parTrans" presStyleLbl="sibTrans2D1" presStyleIdx="4" presStyleCnt="8" custAng="10288626" custScaleX="73025" custLinFactNeighborX="19816" custLinFactNeighborY="28549"/>
      <dgm:spPr/>
      <dgm:t>
        <a:bodyPr/>
        <a:lstStyle/>
        <a:p>
          <a:endParaRPr lang="ru-RU"/>
        </a:p>
      </dgm:t>
    </dgm:pt>
    <dgm:pt modelId="{4C76252B-7D66-4C5A-8AD1-7F7B03F0C89D}" type="pres">
      <dgm:prSet presAssocID="{241CA473-7624-4CEB-9CF7-A2F24063641C}" presName="connectorText" presStyleLbl="sibTrans2D1" presStyleIdx="4" presStyleCnt="8"/>
      <dgm:spPr/>
      <dgm:t>
        <a:bodyPr/>
        <a:lstStyle/>
        <a:p>
          <a:endParaRPr lang="ru-RU"/>
        </a:p>
      </dgm:t>
    </dgm:pt>
    <dgm:pt modelId="{079E2874-73B9-4C74-B6FA-C4F502DBA732}" type="pres">
      <dgm:prSet presAssocID="{3BF00009-747E-4490-BD52-8FBFFB5A450E}" presName="node" presStyleLbl="node1" presStyleIdx="4" presStyleCnt="8" custScaleX="255698" custScaleY="74482" custRadScaleRad="153973" custRadScaleInc="268346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47CAB3AD-AAAA-4417-B114-22659BF0A606}" type="pres">
      <dgm:prSet presAssocID="{BF8969BD-F4D7-44A8-B4FD-DB283A1D2395}" presName="parTrans" presStyleLbl="sibTrans2D1" presStyleIdx="5" presStyleCnt="8" custAng="11302588" custScaleX="77283" custLinFactNeighborX="-5185" custLinFactNeighborY="9283"/>
      <dgm:spPr/>
      <dgm:t>
        <a:bodyPr/>
        <a:lstStyle/>
        <a:p>
          <a:endParaRPr lang="ru-RU"/>
        </a:p>
      </dgm:t>
    </dgm:pt>
    <dgm:pt modelId="{D32C8879-1A42-45C9-B204-33745432FC27}" type="pres">
      <dgm:prSet presAssocID="{BF8969BD-F4D7-44A8-B4FD-DB283A1D2395}" presName="connectorText" presStyleLbl="sibTrans2D1" presStyleIdx="5" presStyleCnt="8"/>
      <dgm:spPr/>
      <dgm:t>
        <a:bodyPr/>
        <a:lstStyle/>
        <a:p>
          <a:endParaRPr lang="ru-RU"/>
        </a:p>
      </dgm:t>
    </dgm:pt>
    <dgm:pt modelId="{CBC0C27F-FCE8-4286-AC15-CB66507A6046}" type="pres">
      <dgm:prSet presAssocID="{BEB211EE-D5CF-420D-9C7E-E092B71E2AD7}" presName="node" presStyleLbl="node1" presStyleIdx="5" presStyleCnt="8" custScaleX="172513" custScaleY="81040" custRadScaleRad="153329" custRadScaleInc="-563706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DD23924A-9AA8-4382-A671-9A2D8F396A42}" type="pres">
      <dgm:prSet presAssocID="{DABF7963-31AA-416F-B7F5-309B5859A790}" presName="parTrans" presStyleLbl="sibTrans2D1" presStyleIdx="6" presStyleCnt="8" custAng="10824854" custScaleX="80482" custLinFactNeighborX="1469" custLinFactNeighborY="-6173"/>
      <dgm:spPr/>
      <dgm:t>
        <a:bodyPr/>
        <a:lstStyle/>
        <a:p>
          <a:endParaRPr lang="ru-RU"/>
        </a:p>
      </dgm:t>
    </dgm:pt>
    <dgm:pt modelId="{29AC9CAF-4354-4CBE-B5B9-2B5B2A9705F2}" type="pres">
      <dgm:prSet presAssocID="{DABF7963-31AA-416F-B7F5-309B5859A790}" presName="connectorText" presStyleLbl="sibTrans2D1" presStyleIdx="6" presStyleCnt="8"/>
      <dgm:spPr/>
      <dgm:t>
        <a:bodyPr/>
        <a:lstStyle/>
        <a:p>
          <a:endParaRPr lang="ru-RU"/>
        </a:p>
      </dgm:t>
    </dgm:pt>
    <dgm:pt modelId="{9284F21D-C3AF-4CCE-80E4-265E5A51D05E}" type="pres">
      <dgm:prSet presAssocID="{A804C80D-35EA-41CB-AB9B-E317F1AF0B8F}" presName="node" presStyleLbl="node1" presStyleIdx="6" presStyleCnt="8" custScaleX="254706" custScaleY="78340" custRadScaleRad="127804" custRadScaleInc="-638864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  <dgm:pt modelId="{77EEA15E-16FD-4BF0-A21C-1E7D345EE06E}" type="pres">
      <dgm:prSet presAssocID="{9F424D8C-EC9B-4A9A-8AA6-1D5B38C6B1B3}" presName="parTrans" presStyleLbl="sibTrans2D1" presStyleIdx="7" presStyleCnt="8" custAng="10895596" custLinFactNeighborX="36482" custLinFactNeighborY="-90515"/>
      <dgm:spPr/>
      <dgm:t>
        <a:bodyPr/>
        <a:lstStyle/>
        <a:p>
          <a:endParaRPr lang="ru-RU"/>
        </a:p>
      </dgm:t>
    </dgm:pt>
    <dgm:pt modelId="{ABAB9E46-5D3A-4589-9D91-706B23884E86}" type="pres">
      <dgm:prSet presAssocID="{9F424D8C-EC9B-4A9A-8AA6-1D5B38C6B1B3}" presName="connectorText" presStyleLbl="sibTrans2D1" presStyleIdx="7" presStyleCnt="8"/>
      <dgm:spPr/>
      <dgm:t>
        <a:bodyPr/>
        <a:lstStyle/>
        <a:p>
          <a:endParaRPr lang="ru-RU"/>
        </a:p>
      </dgm:t>
    </dgm:pt>
    <dgm:pt modelId="{DE3701B1-2750-40CD-9AA2-AC4DAADFA7CD}" type="pres">
      <dgm:prSet presAssocID="{794646EF-8586-437F-AAB8-34A786AA5C00}" presName="node" presStyleLbl="node1" presStyleIdx="7" presStyleCnt="8" custScaleX="182365" custScaleY="84299" custRadScaleRad="181802" custRadScaleInc="-36669">
        <dgm:presLayoutVars>
          <dgm:bulletEnabled val="1"/>
        </dgm:presLayoutVars>
      </dgm:prSet>
      <dgm:spPr>
        <a:prstGeom prst="roundRect">
          <a:avLst/>
        </a:prstGeom>
      </dgm:spPr>
      <dgm:t>
        <a:bodyPr/>
        <a:lstStyle/>
        <a:p>
          <a:endParaRPr lang="ru-RU"/>
        </a:p>
      </dgm:t>
    </dgm:pt>
  </dgm:ptLst>
  <dgm:cxnLst>
    <dgm:cxn modelId="{0ECA2B8F-269A-4F72-8895-1A8D054AA494}" type="presOf" srcId="{A804C80D-35EA-41CB-AB9B-E317F1AF0B8F}" destId="{9284F21D-C3AF-4CCE-80E4-265E5A51D05E}" srcOrd="0" destOrd="0" presId="urn:microsoft.com/office/officeart/2005/8/layout/radial5"/>
    <dgm:cxn modelId="{B1DA9781-91E0-47F1-82E7-537CCAE66442}" type="presOf" srcId="{9F424D8C-EC9B-4A9A-8AA6-1D5B38C6B1B3}" destId="{ABAB9E46-5D3A-4589-9D91-706B23884E86}" srcOrd="1" destOrd="0" presId="urn:microsoft.com/office/officeart/2005/8/layout/radial5"/>
    <dgm:cxn modelId="{6FB2886D-3003-4B53-B1E0-67918FFF0DF7}" type="presOf" srcId="{31DD802B-6293-48DA-8E61-703F80C5F7E1}" destId="{DA9A9ADF-2AD4-4B44-8D37-5E41B843CF72}" srcOrd="0" destOrd="0" presId="urn:microsoft.com/office/officeart/2005/8/layout/radial5"/>
    <dgm:cxn modelId="{54CAA3A0-0CCC-4502-A16E-7805E70B729B}" type="presOf" srcId="{339116B7-1B39-4D2B-9A2E-5027A5079689}" destId="{A1B70B11-F56C-42E9-A61F-2AE3FE3D3EE5}" srcOrd="1" destOrd="0" presId="urn:microsoft.com/office/officeart/2005/8/layout/radial5"/>
    <dgm:cxn modelId="{FCFFD641-6F91-4E5E-BFBC-54F7EA2D3048}" type="presOf" srcId="{BF8969BD-F4D7-44A8-B4FD-DB283A1D2395}" destId="{D32C8879-1A42-45C9-B204-33745432FC27}" srcOrd="1" destOrd="0" presId="urn:microsoft.com/office/officeart/2005/8/layout/radial5"/>
    <dgm:cxn modelId="{8484862A-9366-4EB0-A01D-D34B421FF401}" type="presOf" srcId="{339116B7-1B39-4D2B-9A2E-5027A5079689}" destId="{D6C81C93-C6CA-4207-B19B-805CC5D9D0C7}" srcOrd="0" destOrd="0" presId="urn:microsoft.com/office/officeart/2005/8/layout/radial5"/>
    <dgm:cxn modelId="{E9EB3B0C-040A-4F98-AFE4-38860AA6AFE1}" type="presOf" srcId="{7FD18F41-4BB4-4ADF-B454-84F7850CAEDF}" destId="{E0EFBE9C-3684-46CC-98C4-3912D3717152}" srcOrd="0" destOrd="0" presId="urn:microsoft.com/office/officeart/2005/8/layout/radial5"/>
    <dgm:cxn modelId="{842E9AE2-8E28-4BCA-BA06-6E91ED22E35E}" type="presOf" srcId="{D1F4A447-2772-41E1-A0F3-25A21AA08622}" destId="{00AC44FB-5122-4FB2-A043-82885144E10C}" srcOrd="1" destOrd="0" presId="urn:microsoft.com/office/officeart/2005/8/layout/radial5"/>
    <dgm:cxn modelId="{43C333F2-B501-408D-A719-CFA40067D5FC}" type="presOf" srcId="{BF8969BD-F4D7-44A8-B4FD-DB283A1D2395}" destId="{47CAB3AD-AAAA-4417-B114-22659BF0A606}" srcOrd="0" destOrd="0" presId="urn:microsoft.com/office/officeart/2005/8/layout/radial5"/>
    <dgm:cxn modelId="{1EAB4A80-9E32-48AD-AC12-9FD1771AA584}" type="presOf" srcId="{241CA473-7624-4CEB-9CF7-A2F24063641C}" destId="{B3BF51E3-EAD3-4F99-9B75-032B24C6388E}" srcOrd="0" destOrd="0" presId="urn:microsoft.com/office/officeart/2005/8/layout/radial5"/>
    <dgm:cxn modelId="{DDCED09D-2C0E-44AE-A01C-F329065D62EF}" srcId="{20C0C524-A5C7-4695-8757-4C8A7C9B5FF6}" destId="{794646EF-8586-437F-AAB8-34A786AA5C00}" srcOrd="7" destOrd="0" parTransId="{9F424D8C-EC9B-4A9A-8AA6-1D5B38C6B1B3}" sibTransId="{A158A283-A58C-4950-B8C0-697276FA3666}"/>
    <dgm:cxn modelId="{ECAA3181-870B-467C-92DB-8C0FFDAE7BA3}" type="presOf" srcId="{794646EF-8586-437F-AAB8-34A786AA5C00}" destId="{DE3701B1-2750-40CD-9AA2-AC4DAADFA7CD}" srcOrd="0" destOrd="0" presId="urn:microsoft.com/office/officeart/2005/8/layout/radial5"/>
    <dgm:cxn modelId="{6D2426D4-15F2-4E03-8C74-E9C2E3062694}" srcId="{20C0C524-A5C7-4695-8757-4C8A7C9B5FF6}" destId="{BAB79BE6-B1CC-486A-8AF2-DB216D579A09}" srcOrd="2" destOrd="0" parTransId="{7FD18F41-4BB4-4ADF-B454-84F7850CAEDF}" sibTransId="{0AF6E442-EB9D-4C09-B120-294C53FF24E3}"/>
    <dgm:cxn modelId="{8FB8D090-9339-4A92-A334-6719347C8088}" srcId="{20C0C524-A5C7-4695-8757-4C8A7C9B5FF6}" destId="{A804C80D-35EA-41CB-AB9B-E317F1AF0B8F}" srcOrd="6" destOrd="0" parTransId="{DABF7963-31AA-416F-B7F5-309B5859A790}" sibTransId="{9291D052-20B0-4863-888A-51221971D6E2}"/>
    <dgm:cxn modelId="{06D3DE17-AF80-4526-8033-439ED9B6A6A3}" srcId="{26B529C9-D357-4437-AFD7-D7436D081B28}" destId="{20C0C524-A5C7-4695-8757-4C8A7C9B5FF6}" srcOrd="0" destOrd="0" parTransId="{643F707F-F3C1-4410-AC1F-A97FFED88637}" sibTransId="{908F6213-5A2E-401E-81D3-E8F14A0B8837}"/>
    <dgm:cxn modelId="{A7ABEC48-941A-44D2-A864-D7B89CF79F7C}" type="presOf" srcId="{7FD18F41-4BB4-4ADF-B454-84F7850CAEDF}" destId="{B22711F5-DBBA-4D91-8FF3-E6B499FC060E}" srcOrd="1" destOrd="0" presId="urn:microsoft.com/office/officeart/2005/8/layout/radial5"/>
    <dgm:cxn modelId="{7928D430-1BC4-45A0-81DD-96C7CB9FB554}" srcId="{20C0C524-A5C7-4695-8757-4C8A7C9B5FF6}" destId="{3BF00009-747E-4490-BD52-8FBFFB5A450E}" srcOrd="4" destOrd="0" parTransId="{241CA473-7624-4CEB-9CF7-A2F24063641C}" sibTransId="{B8F56930-E815-48C1-A6DD-E74D97B139FB}"/>
    <dgm:cxn modelId="{D05B492E-88DA-452D-88B4-92BA295EAA70}" type="presOf" srcId="{A9A16ED5-EA90-40BD-AE52-87E6E39F2AC4}" destId="{154B7AB8-88BB-4924-B400-E915EA7643BE}" srcOrd="0" destOrd="0" presId="urn:microsoft.com/office/officeart/2005/8/layout/radial5"/>
    <dgm:cxn modelId="{75D215AF-0A14-4D62-98BE-5780C31E7DEA}" type="presOf" srcId="{BAB79BE6-B1CC-486A-8AF2-DB216D579A09}" destId="{F7BE3DF1-8B8E-4E35-B76F-CF522E5AE3C4}" srcOrd="0" destOrd="0" presId="urn:microsoft.com/office/officeart/2005/8/layout/radial5"/>
    <dgm:cxn modelId="{7088912A-4E92-4C41-8D34-06C20D41ED41}" type="presOf" srcId="{9F424D8C-EC9B-4A9A-8AA6-1D5B38C6B1B3}" destId="{77EEA15E-16FD-4BF0-A21C-1E7D345EE06E}" srcOrd="0" destOrd="0" presId="urn:microsoft.com/office/officeart/2005/8/layout/radial5"/>
    <dgm:cxn modelId="{53A9CB7D-75F0-4690-8D4A-5114C37AC251}" srcId="{20C0C524-A5C7-4695-8757-4C8A7C9B5FF6}" destId="{F7B88616-1AD8-4F6A-9C15-049037B10DD1}" srcOrd="3" destOrd="0" parTransId="{339116B7-1B39-4D2B-9A2E-5027A5079689}" sibTransId="{04A81717-05DD-453D-B01D-757190085FC1}"/>
    <dgm:cxn modelId="{4A05D11F-3B3E-407D-9455-9E67FAA1CFEF}" type="presOf" srcId="{D1F4A447-2772-41E1-A0F3-25A21AA08622}" destId="{E60C8034-ADE0-490E-AE47-5BD75856D4C0}" srcOrd="0" destOrd="0" presId="urn:microsoft.com/office/officeart/2005/8/layout/radial5"/>
    <dgm:cxn modelId="{FB936D20-F5D4-4D01-8B43-6C1D5C634FCD}" type="presOf" srcId="{BEB211EE-D5CF-420D-9C7E-E092B71E2AD7}" destId="{CBC0C27F-FCE8-4286-AC15-CB66507A6046}" srcOrd="0" destOrd="0" presId="urn:microsoft.com/office/officeart/2005/8/layout/radial5"/>
    <dgm:cxn modelId="{9FF8E2F7-C4E6-424A-B40A-4E8BF608D39B}" type="presOf" srcId="{DABF7963-31AA-416F-B7F5-309B5859A790}" destId="{29AC9CAF-4354-4CBE-B5B9-2B5B2A9705F2}" srcOrd="1" destOrd="0" presId="urn:microsoft.com/office/officeart/2005/8/layout/radial5"/>
    <dgm:cxn modelId="{9B9EFEB9-F7E4-460B-A317-FAAEEE7C0509}" type="presOf" srcId="{F7B88616-1AD8-4F6A-9C15-049037B10DD1}" destId="{93A25398-912E-47B8-9B89-C2675B11CCD3}" srcOrd="0" destOrd="0" presId="urn:microsoft.com/office/officeart/2005/8/layout/radial5"/>
    <dgm:cxn modelId="{847BCE8B-1B4F-41DC-A63C-9A9ACFF94D23}" srcId="{20C0C524-A5C7-4695-8757-4C8A7C9B5FF6}" destId="{C7461147-E094-4A7D-88DA-EFFE07BD2396}" srcOrd="0" destOrd="0" parTransId="{D1F4A447-2772-41E1-A0F3-25A21AA08622}" sibTransId="{46F35235-A00A-4AF1-AF7A-CCC73B98A457}"/>
    <dgm:cxn modelId="{E4E8EDE0-8930-4866-B4A3-044F07696A43}" type="presOf" srcId="{C7461147-E094-4A7D-88DA-EFFE07BD2396}" destId="{F36E4FCE-FB0B-4FF7-9B51-CA8605426B27}" srcOrd="0" destOrd="0" presId="urn:microsoft.com/office/officeart/2005/8/layout/radial5"/>
    <dgm:cxn modelId="{69043729-E614-4123-A5FC-06539CAF05B5}" type="presOf" srcId="{241CA473-7624-4CEB-9CF7-A2F24063641C}" destId="{4C76252B-7D66-4C5A-8AD1-7F7B03F0C89D}" srcOrd="1" destOrd="0" presId="urn:microsoft.com/office/officeart/2005/8/layout/radial5"/>
    <dgm:cxn modelId="{A49649EE-FA2B-4538-8878-0EE5280B93E4}" type="presOf" srcId="{3BF00009-747E-4490-BD52-8FBFFB5A450E}" destId="{079E2874-73B9-4C74-B6FA-C4F502DBA732}" srcOrd="0" destOrd="0" presId="urn:microsoft.com/office/officeart/2005/8/layout/radial5"/>
    <dgm:cxn modelId="{B4C9EE0F-E958-4453-B55D-62AA93AA19F0}" type="presOf" srcId="{20C0C524-A5C7-4695-8757-4C8A7C9B5FF6}" destId="{C5BB6F29-DBEB-43F0-956C-AD4FE6035EDF}" srcOrd="0" destOrd="0" presId="urn:microsoft.com/office/officeart/2005/8/layout/radial5"/>
    <dgm:cxn modelId="{F50E6854-E145-4634-BA95-8925A5C77960}" srcId="{20C0C524-A5C7-4695-8757-4C8A7C9B5FF6}" destId="{BEB211EE-D5CF-420D-9C7E-E092B71E2AD7}" srcOrd="5" destOrd="0" parTransId="{BF8969BD-F4D7-44A8-B4FD-DB283A1D2395}" sibTransId="{B8D6D128-6DE5-4659-B9E9-AE4AEF4B0D55}"/>
    <dgm:cxn modelId="{77788F90-625A-4BF2-BE6A-FC227659B541}" type="presOf" srcId="{26B529C9-D357-4437-AFD7-D7436D081B28}" destId="{82CAB378-DC60-4D57-BD55-F81200B20EC9}" srcOrd="0" destOrd="0" presId="urn:microsoft.com/office/officeart/2005/8/layout/radial5"/>
    <dgm:cxn modelId="{0763F6D8-C2F1-4871-9FD5-FC4860D88F8D}" type="presOf" srcId="{DABF7963-31AA-416F-B7F5-309B5859A790}" destId="{DD23924A-9AA8-4382-A671-9A2D8F396A42}" srcOrd="0" destOrd="0" presId="urn:microsoft.com/office/officeart/2005/8/layout/radial5"/>
    <dgm:cxn modelId="{868BACAF-E7DD-4D0B-8C68-A5D27EDC9874}" srcId="{20C0C524-A5C7-4695-8757-4C8A7C9B5FF6}" destId="{31DD802B-6293-48DA-8E61-703F80C5F7E1}" srcOrd="1" destOrd="0" parTransId="{A9A16ED5-EA90-40BD-AE52-87E6E39F2AC4}" sibTransId="{5EE93AB1-60A1-4531-806B-70370B938604}"/>
    <dgm:cxn modelId="{EBF03EA5-CC1C-4751-BD52-86305E4BE3E8}" type="presOf" srcId="{A9A16ED5-EA90-40BD-AE52-87E6E39F2AC4}" destId="{9824C7EE-9392-4CC4-8246-8CC195140078}" srcOrd="1" destOrd="0" presId="urn:microsoft.com/office/officeart/2005/8/layout/radial5"/>
    <dgm:cxn modelId="{FCDE7D41-CAF2-428D-9DA4-2CB374F3561A}" type="presParOf" srcId="{82CAB378-DC60-4D57-BD55-F81200B20EC9}" destId="{C5BB6F29-DBEB-43F0-956C-AD4FE6035EDF}" srcOrd="0" destOrd="0" presId="urn:microsoft.com/office/officeart/2005/8/layout/radial5"/>
    <dgm:cxn modelId="{443168E9-B390-4C6A-8CF7-03A37DA877B1}" type="presParOf" srcId="{82CAB378-DC60-4D57-BD55-F81200B20EC9}" destId="{E60C8034-ADE0-490E-AE47-5BD75856D4C0}" srcOrd="1" destOrd="0" presId="urn:microsoft.com/office/officeart/2005/8/layout/radial5"/>
    <dgm:cxn modelId="{F79AEB4D-3E72-4D58-9E0F-265278B542A5}" type="presParOf" srcId="{E60C8034-ADE0-490E-AE47-5BD75856D4C0}" destId="{00AC44FB-5122-4FB2-A043-82885144E10C}" srcOrd="0" destOrd="0" presId="urn:microsoft.com/office/officeart/2005/8/layout/radial5"/>
    <dgm:cxn modelId="{43895EAC-BBF0-4F9C-9647-A12491197899}" type="presParOf" srcId="{82CAB378-DC60-4D57-BD55-F81200B20EC9}" destId="{F36E4FCE-FB0B-4FF7-9B51-CA8605426B27}" srcOrd="2" destOrd="0" presId="urn:microsoft.com/office/officeart/2005/8/layout/radial5"/>
    <dgm:cxn modelId="{65D148DD-9249-4095-92B8-0B636C1EC205}" type="presParOf" srcId="{82CAB378-DC60-4D57-BD55-F81200B20EC9}" destId="{154B7AB8-88BB-4924-B400-E915EA7643BE}" srcOrd="3" destOrd="0" presId="urn:microsoft.com/office/officeart/2005/8/layout/radial5"/>
    <dgm:cxn modelId="{9983FB76-A3C9-4659-AF6F-DF6EFA733B9F}" type="presParOf" srcId="{154B7AB8-88BB-4924-B400-E915EA7643BE}" destId="{9824C7EE-9392-4CC4-8246-8CC195140078}" srcOrd="0" destOrd="0" presId="urn:microsoft.com/office/officeart/2005/8/layout/radial5"/>
    <dgm:cxn modelId="{7613DC1F-321B-44CA-8B58-44B634409309}" type="presParOf" srcId="{82CAB378-DC60-4D57-BD55-F81200B20EC9}" destId="{DA9A9ADF-2AD4-4B44-8D37-5E41B843CF72}" srcOrd="4" destOrd="0" presId="urn:microsoft.com/office/officeart/2005/8/layout/radial5"/>
    <dgm:cxn modelId="{E3EFBBDB-BCA5-445C-9BA5-C62145CC0D7C}" type="presParOf" srcId="{82CAB378-DC60-4D57-BD55-F81200B20EC9}" destId="{E0EFBE9C-3684-46CC-98C4-3912D3717152}" srcOrd="5" destOrd="0" presId="urn:microsoft.com/office/officeart/2005/8/layout/radial5"/>
    <dgm:cxn modelId="{738D0F36-FA68-4022-ABD4-F846371CC457}" type="presParOf" srcId="{E0EFBE9C-3684-46CC-98C4-3912D3717152}" destId="{B22711F5-DBBA-4D91-8FF3-E6B499FC060E}" srcOrd="0" destOrd="0" presId="urn:microsoft.com/office/officeart/2005/8/layout/radial5"/>
    <dgm:cxn modelId="{04B4E33E-C6CB-4DF2-A384-713D991677D2}" type="presParOf" srcId="{82CAB378-DC60-4D57-BD55-F81200B20EC9}" destId="{F7BE3DF1-8B8E-4E35-B76F-CF522E5AE3C4}" srcOrd="6" destOrd="0" presId="urn:microsoft.com/office/officeart/2005/8/layout/radial5"/>
    <dgm:cxn modelId="{1763AA92-0F24-445A-9C7D-25977C2DFF45}" type="presParOf" srcId="{82CAB378-DC60-4D57-BD55-F81200B20EC9}" destId="{D6C81C93-C6CA-4207-B19B-805CC5D9D0C7}" srcOrd="7" destOrd="0" presId="urn:microsoft.com/office/officeart/2005/8/layout/radial5"/>
    <dgm:cxn modelId="{B606EC72-A2C8-4C92-A45C-34B2614F7520}" type="presParOf" srcId="{D6C81C93-C6CA-4207-B19B-805CC5D9D0C7}" destId="{A1B70B11-F56C-42E9-A61F-2AE3FE3D3EE5}" srcOrd="0" destOrd="0" presId="urn:microsoft.com/office/officeart/2005/8/layout/radial5"/>
    <dgm:cxn modelId="{82F181B9-629B-4123-AFD3-1AF73D3D27A6}" type="presParOf" srcId="{82CAB378-DC60-4D57-BD55-F81200B20EC9}" destId="{93A25398-912E-47B8-9B89-C2675B11CCD3}" srcOrd="8" destOrd="0" presId="urn:microsoft.com/office/officeart/2005/8/layout/radial5"/>
    <dgm:cxn modelId="{B05FBA2D-D769-479C-9BA5-496FA3195135}" type="presParOf" srcId="{82CAB378-DC60-4D57-BD55-F81200B20EC9}" destId="{B3BF51E3-EAD3-4F99-9B75-032B24C6388E}" srcOrd="9" destOrd="0" presId="urn:microsoft.com/office/officeart/2005/8/layout/radial5"/>
    <dgm:cxn modelId="{B3C4C3C5-EBD6-453F-AEA1-0CC796BB90F6}" type="presParOf" srcId="{B3BF51E3-EAD3-4F99-9B75-032B24C6388E}" destId="{4C76252B-7D66-4C5A-8AD1-7F7B03F0C89D}" srcOrd="0" destOrd="0" presId="urn:microsoft.com/office/officeart/2005/8/layout/radial5"/>
    <dgm:cxn modelId="{C2AC7D11-7AD9-4C51-8141-8365F0C957D1}" type="presParOf" srcId="{82CAB378-DC60-4D57-BD55-F81200B20EC9}" destId="{079E2874-73B9-4C74-B6FA-C4F502DBA732}" srcOrd="10" destOrd="0" presId="urn:microsoft.com/office/officeart/2005/8/layout/radial5"/>
    <dgm:cxn modelId="{0D85FE3B-F968-4DB7-9FD2-73829256AB5E}" type="presParOf" srcId="{82CAB378-DC60-4D57-BD55-F81200B20EC9}" destId="{47CAB3AD-AAAA-4417-B114-22659BF0A606}" srcOrd="11" destOrd="0" presId="urn:microsoft.com/office/officeart/2005/8/layout/radial5"/>
    <dgm:cxn modelId="{33AFE2F5-FC19-49F5-BB89-DCF6753F2E12}" type="presParOf" srcId="{47CAB3AD-AAAA-4417-B114-22659BF0A606}" destId="{D32C8879-1A42-45C9-B204-33745432FC27}" srcOrd="0" destOrd="0" presId="urn:microsoft.com/office/officeart/2005/8/layout/radial5"/>
    <dgm:cxn modelId="{29E903E3-7D06-4A24-A063-F770FA934B9A}" type="presParOf" srcId="{82CAB378-DC60-4D57-BD55-F81200B20EC9}" destId="{CBC0C27F-FCE8-4286-AC15-CB66507A6046}" srcOrd="12" destOrd="0" presId="urn:microsoft.com/office/officeart/2005/8/layout/radial5"/>
    <dgm:cxn modelId="{A690AD6A-72F1-42D3-8A2B-081F9C8A90FC}" type="presParOf" srcId="{82CAB378-DC60-4D57-BD55-F81200B20EC9}" destId="{DD23924A-9AA8-4382-A671-9A2D8F396A42}" srcOrd="13" destOrd="0" presId="urn:microsoft.com/office/officeart/2005/8/layout/radial5"/>
    <dgm:cxn modelId="{9640239D-937A-4CBC-AFB8-A438D6D086C0}" type="presParOf" srcId="{DD23924A-9AA8-4382-A671-9A2D8F396A42}" destId="{29AC9CAF-4354-4CBE-B5B9-2B5B2A9705F2}" srcOrd="0" destOrd="0" presId="urn:microsoft.com/office/officeart/2005/8/layout/radial5"/>
    <dgm:cxn modelId="{D4432BF7-2EC7-46B3-810B-B818EBEAEAF6}" type="presParOf" srcId="{82CAB378-DC60-4D57-BD55-F81200B20EC9}" destId="{9284F21D-C3AF-4CCE-80E4-265E5A51D05E}" srcOrd="14" destOrd="0" presId="urn:microsoft.com/office/officeart/2005/8/layout/radial5"/>
    <dgm:cxn modelId="{9ED5ED79-8208-452F-9BFA-44FF5E9D971A}" type="presParOf" srcId="{82CAB378-DC60-4D57-BD55-F81200B20EC9}" destId="{77EEA15E-16FD-4BF0-A21C-1E7D345EE06E}" srcOrd="15" destOrd="0" presId="urn:microsoft.com/office/officeart/2005/8/layout/radial5"/>
    <dgm:cxn modelId="{BF674263-053C-4F67-8E39-630A98176F3B}" type="presParOf" srcId="{77EEA15E-16FD-4BF0-A21C-1E7D345EE06E}" destId="{ABAB9E46-5D3A-4589-9D91-706B23884E86}" srcOrd="0" destOrd="0" presId="urn:microsoft.com/office/officeart/2005/8/layout/radial5"/>
    <dgm:cxn modelId="{B22167CC-1A83-4F23-B159-8F16E0144AA2}" type="presParOf" srcId="{82CAB378-DC60-4D57-BD55-F81200B20EC9}" destId="{DE3701B1-2750-40CD-9AA2-AC4DAADFA7CD}" srcOrd="16" destOrd="0" presId="urn:microsoft.com/office/officeart/2005/8/layout/radial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2C9960A-70C3-40C1-BAE6-0D512C8BAAD7}" type="doc">
      <dgm:prSet loTypeId="urn:microsoft.com/office/officeart/2005/8/layout/target3" loCatId="relationship" qsTypeId="urn:microsoft.com/office/officeart/2005/8/quickstyle/simple5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1ED572ED-D765-4F87-A261-C4B7CCF0484D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93D23F91-B44B-468A-A8BE-A2CE568F3677}" type="parTrans" cxnId="{ADBC308E-28EC-4076-8EA6-BF7F7D5C8024}">
      <dgm:prSet/>
      <dgm:spPr/>
      <dgm:t>
        <a:bodyPr/>
        <a:lstStyle/>
        <a:p>
          <a:endParaRPr lang="ru-RU"/>
        </a:p>
      </dgm:t>
    </dgm:pt>
    <dgm:pt modelId="{1776C2C6-53F6-487A-818B-2D96DF540C17}" type="sibTrans" cxnId="{ADBC308E-28EC-4076-8EA6-BF7F7D5C8024}">
      <dgm:prSet/>
      <dgm:spPr/>
      <dgm:t>
        <a:bodyPr/>
        <a:lstStyle/>
        <a:p>
          <a:endParaRPr lang="ru-RU"/>
        </a:p>
      </dgm:t>
    </dgm:pt>
    <dgm:pt modelId="{3AB2463B-55CA-4B7C-8C95-0362FD8F4790}">
      <dgm:prSet phldrT="[Текст]"/>
      <dgm:spPr>
        <a:solidFill>
          <a:schemeClr val="bg1">
            <a:alpha val="90000"/>
          </a:schemeClr>
        </a:solidFill>
      </dgm:spPr>
      <dgm:t>
        <a:bodyPr/>
        <a:lstStyle/>
        <a:p>
          <a:endParaRPr lang="ru-RU" b="1" dirty="0">
            <a:solidFill>
              <a:srgbClr val="FF0000"/>
            </a:solidFill>
          </a:endParaRPr>
        </a:p>
      </dgm:t>
    </dgm:pt>
    <dgm:pt modelId="{EBEF9917-FC5A-4813-BEA2-1178B203F93B}" type="sibTrans" cxnId="{2C26A317-7D15-4092-8F0D-B96D10969550}">
      <dgm:prSet/>
      <dgm:spPr/>
      <dgm:t>
        <a:bodyPr/>
        <a:lstStyle/>
        <a:p>
          <a:endParaRPr lang="ru-RU"/>
        </a:p>
      </dgm:t>
    </dgm:pt>
    <dgm:pt modelId="{14EA1EF4-A01F-4F37-82F5-88F33DC2F167}" type="parTrans" cxnId="{2C26A317-7D15-4092-8F0D-B96D10969550}">
      <dgm:prSet/>
      <dgm:spPr/>
      <dgm:t>
        <a:bodyPr/>
        <a:lstStyle/>
        <a:p>
          <a:endParaRPr lang="ru-RU"/>
        </a:p>
      </dgm:t>
    </dgm:pt>
    <dgm:pt modelId="{62AA86DB-A1B8-43C4-BBAA-2BF3FC505CD2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A7FF7986-343B-4AE1-A7C9-8BACB3CAC76D}" type="parTrans" cxnId="{C2D6FDE5-9FB7-4E34-985E-236A81B6FE94}">
      <dgm:prSet/>
      <dgm:spPr/>
      <dgm:t>
        <a:bodyPr/>
        <a:lstStyle/>
        <a:p>
          <a:endParaRPr lang="ru-RU"/>
        </a:p>
      </dgm:t>
    </dgm:pt>
    <dgm:pt modelId="{B3297C9C-EB4A-447A-8569-370E7246414B}" type="sibTrans" cxnId="{C2D6FDE5-9FB7-4E34-985E-236A81B6FE94}">
      <dgm:prSet/>
      <dgm:spPr/>
      <dgm:t>
        <a:bodyPr/>
        <a:lstStyle/>
        <a:p>
          <a:endParaRPr lang="ru-RU"/>
        </a:p>
      </dgm:t>
    </dgm:pt>
    <dgm:pt modelId="{26A9DC7A-963D-4565-B714-0BADED5B12C9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CC4CC8D8-5389-45F9-A9E4-EE5BCA1B9571}" type="parTrans" cxnId="{83663BCD-CACD-450C-B8D6-B4E4FB118929}">
      <dgm:prSet/>
      <dgm:spPr/>
      <dgm:t>
        <a:bodyPr/>
        <a:lstStyle/>
        <a:p>
          <a:endParaRPr lang="ru-RU"/>
        </a:p>
      </dgm:t>
    </dgm:pt>
    <dgm:pt modelId="{69FCE639-E048-4F35-BD6F-556CBF5966DB}" type="sibTrans" cxnId="{83663BCD-CACD-450C-B8D6-B4E4FB118929}">
      <dgm:prSet/>
      <dgm:spPr/>
      <dgm:t>
        <a:bodyPr/>
        <a:lstStyle/>
        <a:p>
          <a:endParaRPr lang="ru-RU"/>
        </a:p>
      </dgm:t>
    </dgm:pt>
    <dgm:pt modelId="{AC31C9B1-40DD-4800-A2F1-18ACEA653620}" type="pres">
      <dgm:prSet presAssocID="{32C9960A-70C3-40C1-BAE6-0D512C8BAAD7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1B98B0F3-BCE8-4509-A0CA-502716E2879F}" type="pres">
      <dgm:prSet presAssocID="{1ED572ED-D765-4F87-A261-C4B7CCF0484D}" presName="circle1" presStyleLbl="node1" presStyleIdx="0" presStyleCnt="4"/>
      <dgm:spPr>
        <a:gradFill rotWithShape="0">
          <a:gsLst>
            <a:gs pos="0">
              <a:srgbClr val="00B0F0"/>
            </a:gs>
            <a:gs pos="80000">
              <a:srgbClr val="00B0F0"/>
            </a:gs>
            <a:gs pos="100000">
              <a:srgbClr val="00B0F0"/>
            </a:gs>
          </a:gsLst>
        </a:gradFill>
      </dgm:spPr>
      <dgm:t>
        <a:bodyPr/>
        <a:lstStyle/>
        <a:p>
          <a:endParaRPr lang="ru-RU"/>
        </a:p>
      </dgm:t>
    </dgm:pt>
    <dgm:pt modelId="{2B5CFF8A-3344-4A44-A380-63537D4A0C57}" type="pres">
      <dgm:prSet presAssocID="{1ED572ED-D765-4F87-A261-C4B7CCF0484D}" presName="space" presStyleCnt="0"/>
      <dgm:spPr/>
      <dgm:t>
        <a:bodyPr/>
        <a:lstStyle/>
        <a:p>
          <a:endParaRPr lang="ru-RU"/>
        </a:p>
      </dgm:t>
    </dgm:pt>
    <dgm:pt modelId="{C5E374FD-324B-4249-8DBF-76BC989A1671}" type="pres">
      <dgm:prSet presAssocID="{1ED572ED-D765-4F87-A261-C4B7CCF0484D}" presName="rect1" presStyleLbl="alignAcc1" presStyleIdx="0" presStyleCnt="4" custScaleX="100000" custScaleY="100000" custLinFactNeighborX="-250"/>
      <dgm:spPr/>
      <dgm:t>
        <a:bodyPr/>
        <a:lstStyle/>
        <a:p>
          <a:endParaRPr lang="ru-RU"/>
        </a:p>
      </dgm:t>
    </dgm:pt>
    <dgm:pt modelId="{5A03FDDC-3542-4447-A8B7-D912D7396E5F}" type="pres">
      <dgm:prSet presAssocID="{3AB2463B-55CA-4B7C-8C95-0362FD8F4790}" presName="vertSpace2" presStyleLbl="node1" presStyleIdx="0" presStyleCnt="4"/>
      <dgm:spPr/>
      <dgm:t>
        <a:bodyPr/>
        <a:lstStyle/>
        <a:p>
          <a:endParaRPr lang="ru-RU"/>
        </a:p>
      </dgm:t>
    </dgm:pt>
    <dgm:pt modelId="{4F05FE9B-281B-4378-BB28-A23BB5A142DE}" type="pres">
      <dgm:prSet presAssocID="{3AB2463B-55CA-4B7C-8C95-0362FD8F4790}" presName="circle2" presStyleLbl="node1" presStyleIdx="1" presStyleCnt="4" custScaleY="102010" custLinFactNeighborX="603" custLinFactNeighborY="6595"/>
      <dgm:spPr/>
      <dgm:t>
        <a:bodyPr/>
        <a:lstStyle/>
        <a:p>
          <a:endParaRPr lang="ru-RU"/>
        </a:p>
      </dgm:t>
    </dgm:pt>
    <dgm:pt modelId="{9E1D00BF-D859-493E-A6AC-FAEED8195ECC}" type="pres">
      <dgm:prSet presAssocID="{3AB2463B-55CA-4B7C-8C95-0362FD8F4790}" presName="rect2" presStyleLbl="alignAcc1" presStyleIdx="1" presStyleCnt="4" custScaleY="35140" custLinFactNeighborX="-355" custLinFactNeighborY="-26908"/>
      <dgm:spPr/>
      <dgm:t>
        <a:bodyPr/>
        <a:lstStyle/>
        <a:p>
          <a:endParaRPr lang="ru-RU"/>
        </a:p>
      </dgm:t>
    </dgm:pt>
    <dgm:pt modelId="{3962273F-18F2-48E1-BB75-3D3FC630F886}" type="pres">
      <dgm:prSet presAssocID="{62AA86DB-A1B8-43C4-BBAA-2BF3FC505CD2}" presName="vertSpace3" presStyleLbl="node1" presStyleIdx="1" presStyleCnt="4"/>
      <dgm:spPr/>
      <dgm:t>
        <a:bodyPr/>
        <a:lstStyle/>
        <a:p>
          <a:endParaRPr lang="ru-RU"/>
        </a:p>
      </dgm:t>
    </dgm:pt>
    <dgm:pt modelId="{2E6591EF-9EAD-4D92-BAFE-A49D84A7145B}" type="pres">
      <dgm:prSet presAssocID="{62AA86DB-A1B8-43C4-BBAA-2BF3FC505CD2}" presName="circle3" presStyleLbl="node1" presStyleIdx="2" presStyleCnt="4" custScaleY="102576" custLinFactNeighborX="-1405" custLinFactNeighborY="20452"/>
      <dgm:spPr/>
      <dgm:t>
        <a:bodyPr/>
        <a:lstStyle/>
        <a:p>
          <a:endParaRPr lang="ru-RU"/>
        </a:p>
      </dgm:t>
    </dgm:pt>
    <dgm:pt modelId="{9E38D387-9168-40C1-9251-C8A78C589C74}" type="pres">
      <dgm:prSet presAssocID="{62AA86DB-A1B8-43C4-BBAA-2BF3FC505CD2}" presName="rect3" presStyleLbl="alignAcc1" presStyleIdx="2" presStyleCnt="4" custScaleY="50307" custLinFactNeighborX="-351" custLinFactNeighborY="-5845"/>
      <dgm:spPr/>
      <dgm:t>
        <a:bodyPr/>
        <a:lstStyle/>
        <a:p>
          <a:endParaRPr lang="ru-RU"/>
        </a:p>
      </dgm:t>
    </dgm:pt>
    <dgm:pt modelId="{495EF61E-5EB2-434C-B77F-5A74A63071DB}" type="pres">
      <dgm:prSet presAssocID="{26A9DC7A-963D-4565-B714-0BADED5B12C9}" presName="vertSpace4" presStyleLbl="node1" presStyleIdx="2" presStyleCnt="4"/>
      <dgm:spPr/>
      <dgm:t>
        <a:bodyPr/>
        <a:lstStyle/>
        <a:p>
          <a:endParaRPr lang="ru-RU"/>
        </a:p>
      </dgm:t>
    </dgm:pt>
    <dgm:pt modelId="{DB6C2500-7176-4FF9-82E0-B94403D73BA8}" type="pres">
      <dgm:prSet presAssocID="{26A9DC7A-963D-4565-B714-0BADED5B12C9}" presName="circle4" presStyleLbl="node1" presStyleIdx="3" presStyleCnt="4" custScaleY="114039" custLinFactNeighborX="-2460" custLinFactNeighborY="63744"/>
      <dgm:spPr>
        <a:gradFill rotWithShape="0">
          <a:gsLst>
            <a:gs pos="0">
              <a:srgbClr val="FFFF00"/>
            </a:gs>
            <a:gs pos="80000">
              <a:srgbClr val="FFFF00"/>
            </a:gs>
            <a:gs pos="100000">
              <a:srgbClr val="FFFF00"/>
            </a:gs>
          </a:gsLst>
        </a:gradFill>
      </dgm:spPr>
      <dgm:t>
        <a:bodyPr/>
        <a:lstStyle/>
        <a:p>
          <a:endParaRPr lang="ru-RU"/>
        </a:p>
      </dgm:t>
    </dgm:pt>
    <dgm:pt modelId="{856FC439-8099-46CB-84EF-ED037E660924}" type="pres">
      <dgm:prSet presAssocID="{26A9DC7A-963D-4565-B714-0BADED5B12C9}" presName="rect4" presStyleLbl="alignAcc1" presStyleIdx="3" presStyleCnt="4" custScaleX="100000" custScaleY="113242" custLinFactNeighborX="-480" custLinFactNeighborY="63967"/>
      <dgm:spPr/>
      <dgm:t>
        <a:bodyPr/>
        <a:lstStyle/>
        <a:p>
          <a:endParaRPr lang="ru-RU"/>
        </a:p>
      </dgm:t>
    </dgm:pt>
    <dgm:pt modelId="{6B8BCD0E-BAE8-4F36-86DA-31BBA5F6C72F}" type="pres">
      <dgm:prSet presAssocID="{1ED572ED-D765-4F87-A261-C4B7CCF0484D}" presName="rect1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AC1B8A5-BD0C-44DF-84A3-0118DD82C13F}" type="pres">
      <dgm:prSet presAssocID="{3AB2463B-55CA-4B7C-8C95-0362FD8F4790}" presName="rect2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1E15662C-5D95-4D41-BC76-C2AFE44DCA8A}" type="pres">
      <dgm:prSet presAssocID="{62AA86DB-A1B8-43C4-BBAA-2BF3FC505CD2}" presName="rect3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FBE671A-9173-4E58-BA77-07790A28088F}" type="pres">
      <dgm:prSet presAssocID="{26A9DC7A-963D-4565-B714-0BADED5B12C9}" presName="rect4ParTxNoCh" presStyleLbl="alignAcc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83663BCD-CACD-450C-B8D6-B4E4FB118929}" srcId="{32C9960A-70C3-40C1-BAE6-0D512C8BAAD7}" destId="{26A9DC7A-963D-4565-B714-0BADED5B12C9}" srcOrd="3" destOrd="0" parTransId="{CC4CC8D8-5389-45F9-A9E4-EE5BCA1B9571}" sibTransId="{69FCE639-E048-4F35-BD6F-556CBF5966DB}"/>
    <dgm:cxn modelId="{A706C421-0F84-4D28-894C-90181A05C727}" type="presOf" srcId="{62AA86DB-A1B8-43C4-BBAA-2BF3FC505CD2}" destId="{9E38D387-9168-40C1-9251-C8A78C589C74}" srcOrd="0" destOrd="0" presId="urn:microsoft.com/office/officeart/2005/8/layout/target3"/>
    <dgm:cxn modelId="{396871E5-4DB2-4179-B7CB-9144217FE0B2}" type="presOf" srcId="{1ED572ED-D765-4F87-A261-C4B7CCF0484D}" destId="{6B8BCD0E-BAE8-4F36-86DA-31BBA5F6C72F}" srcOrd="1" destOrd="0" presId="urn:microsoft.com/office/officeart/2005/8/layout/target3"/>
    <dgm:cxn modelId="{BB16E23D-097A-4F16-9E93-0ACA0328CF4C}" type="presOf" srcId="{3AB2463B-55CA-4B7C-8C95-0362FD8F4790}" destId="{EAC1B8A5-BD0C-44DF-84A3-0118DD82C13F}" srcOrd="1" destOrd="0" presId="urn:microsoft.com/office/officeart/2005/8/layout/target3"/>
    <dgm:cxn modelId="{F6FDA4D9-6724-41D7-813D-786D55922618}" type="presOf" srcId="{62AA86DB-A1B8-43C4-BBAA-2BF3FC505CD2}" destId="{1E15662C-5D95-4D41-BC76-C2AFE44DCA8A}" srcOrd="1" destOrd="0" presId="urn:microsoft.com/office/officeart/2005/8/layout/target3"/>
    <dgm:cxn modelId="{2A76ABAF-29AE-4E8B-935B-79D7BBA180F8}" type="presOf" srcId="{26A9DC7A-963D-4565-B714-0BADED5B12C9}" destId="{856FC439-8099-46CB-84EF-ED037E660924}" srcOrd="0" destOrd="0" presId="urn:microsoft.com/office/officeart/2005/8/layout/target3"/>
    <dgm:cxn modelId="{2C26A317-7D15-4092-8F0D-B96D10969550}" srcId="{32C9960A-70C3-40C1-BAE6-0D512C8BAAD7}" destId="{3AB2463B-55CA-4B7C-8C95-0362FD8F4790}" srcOrd="1" destOrd="0" parTransId="{14EA1EF4-A01F-4F37-82F5-88F33DC2F167}" sibTransId="{EBEF9917-FC5A-4813-BEA2-1178B203F93B}"/>
    <dgm:cxn modelId="{ADBC308E-28EC-4076-8EA6-BF7F7D5C8024}" srcId="{32C9960A-70C3-40C1-BAE6-0D512C8BAAD7}" destId="{1ED572ED-D765-4F87-A261-C4B7CCF0484D}" srcOrd="0" destOrd="0" parTransId="{93D23F91-B44B-468A-A8BE-A2CE568F3677}" sibTransId="{1776C2C6-53F6-487A-818B-2D96DF540C17}"/>
    <dgm:cxn modelId="{C2D6FDE5-9FB7-4E34-985E-236A81B6FE94}" srcId="{32C9960A-70C3-40C1-BAE6-0D512C8BAAD7}" destId="{62AA86DB-A1B8-43C4-BBAA-2BF3FC505CD2}" srcOrd="2" destOrd="0" parTransId="{A7FF7986-343B-4AE1-A7C9-8BACB3CAC76D}" sibTransId="{B3297C9C-EB4A-447A-8569-370E7246414B}"/>
    <dgm:cxn modelId="{79D1189C-648D-4BC6-8F29-524599832F96}" type="presOf" srcId="{32C9960A-70C3-40C1-BAE6-0D512C8BAAD7}" destId="{AC31C9B1-40DD-4800-A2F1-18ACEA653620}" srcOrd="0" destOrd="0" presId="urn:microsoft.com/office/officeart/2005/8/layout/target3"/>
    <dgm:cxn modelId="{35881453-8216-4981-ADE7-C9A141AE301D}" type="presOf" srcId="{3AB2463B-55CA-4B7C-8C95-0362FD8F4790}" destId="{9E1D00BF-D859-493E-A6AC-FAEED8195ECC}" srcOrd="0" destOrd="0" presId="urn:microsoft.com/office/officeart/2005/8/layout/target3"/>
    <dgm:cxn modelId="{750C991B-EE1F-4859-93CD-C89F89C95984}" type="presOf" srcId="{26A9DC7A-963D-4565-B714-0BADED5B12C9}" destId="{FFBE671A-9173-4E58-BA77-07790A28088F}" srcOrd="1" destOrd="0" presId="urn:microsoft.com/office/officeart/2005/8/layout/target3"/>
    <dgm:cxn modelId="{556743E3-6625-4E5A-AC74-C8564F4B38C2}" type="presOf" srcId="{1ED572ED-D765-4F87-A261-C4B7CCF0484D}" destId="{C5E374FD-324B-4249-8DBF-76BC989A1671}" srcOrd="0" destOrd="0" presId="urn:microsoft.com/office/officeart/2005/8/layout/target3"/>
    <dgm:cxn modelId="{AADF0932-A4C5-41A4-8405-3001ED41FA0E}" type="presParOf" srcId="{AC31C9B1-40DD-4800-A2F1-18ACEA653620}" destId="{1B98B0F3-BCE8-4509-A0CA-502716E2879F}" srcOrd="0" destOrd="0" presId="urn:microsoft.com/office/officeart/2005/8/layout/target3"/>
    <dgm:cxn modelId="{7F662EB9-96C5-4349-B5A2-0693ABDECB7C}" type="presParOf" srcId="{AC31C9B1-40DD-4800-A2F1-18ACEA653620}" destId="{2B5CFF8A-3344-4A44-A380-63537D4A0C57}" srcOrd="1" destOrd="0" presId="urn:microsoft.com/office/officeart/2005/8/layout/target3"/>
    <dgm:cxn modelId="{0C7B9B31-9740-42B1-99E6-15A0657D3505}" type="presParOf" srcId="{AC31C9B1-40DD-4800-A2F1-18ACEA653620}" destId="{C5E374FD-324B-4249-8DBF-76BC989A1671}" srcOrd="2" destOrd="0" presId="urn:microsoft.com/office/officeart/2005/8/layout/target3"/>
    <dgm:cxn modelId="{802E457E-6436-4158-A60A-6E874231F92B}" type="presParOf" srcId="{AC31C9B1-40DD-4800-A2F1-18ACEA653620}" destId="{5A03FDDC-3542-4447-A8B7-D912D7396E5F}" srcOrd="3" destOrd="0" presId="urn:microsoft.com/office/officeart/2005/8/layout/target3"/>
    <dgm:cxn modelId="{1ED089FA-F1B4-4406-A7C2-F679AFF1B0AA}" type="presParOf" srcId="{AC31C9B1-40DD-4800-A2F1-18ACEA653620}" destId="{4F05FE9B-281B-4378-BB28-A23BB5A142DE}" srcOrd="4" destOrd="0" presId="urn:microsoft.com/office/officeart/2005/8/layout/target3"/>
    <dgm:cxn modelId="{04D93D64-E325-4953-820E-D36C7D3D60E0}" type="presParOf" srcId="{AC31C9B1-40DD-4800-A2F1-18ACEA653620}" destId="{9E1D00BF-D859-493E-A6AC-FAEED8195ECC}" srcOrd="5" destOrd="0" presId="urn:microsoft.com/office/officeart/2005/8/layout/target3"/>
    <dgm:cxn modelId="{96D1317E-C623-4D01-BCEF-A902FD8F9688}" type="presParOf" srcId="{AC31C9B1-40DD-4800-A2F1-18ACEA653620}" destId="{3962273F-18F2-48E1-BB75-3D3FC630F886}" srcOrd="6" destOrd="0" presId="urn:microsoft.com/office/officeart/2005/8/layout/target3"/>
    <dgm:cxn modelId="{0E2D12CC-DC89-4FED-ADF3-E56503A43EE8}" type="presParOf" srcId="{AC31C9B1-40DD-4800-A2F1-18ACEA653620}" destId="{2E6591EF-9EAD-4D92-BAFE-A49D84A7145B}" srcOrd="7" destOrd="0" presId="urn:microsoft.com/office/officeart/2005/8/layout/target3"/>
    <dgm:cxn modelId="{701B73EB-2A7A-4221-90C0-844D30FDA268}" type="presParOf" srcId="{AC31C9B1-40DD-4800-A2F1-18ACEA653620}" destId="{9E38D387-9168-40C1-9251-C8A78C589C74}" srcOrd="8" destOrd="0" presId="urn:microsoft.com/office/officeart/2005/8/layout/target3"/>
    <dgm:cxn modelId="{5967113A-7AFA-465D-B41F-57D3594A06E5}" type="presParOf" srcId="{AC31C9B1-40DD-4800-A2F1-18ACEA653620}" destId="{495EF61E-5EB2-434C-B77F-5A74A63071DB}" srcOrd="9" destOrd="0" presId="urn:microsoft.com/office/officeart/2005/8/layout/target3"/>
    <dgm:cxn modelId="{DA1DC641-812C-4491-9973-6ABB5AC00805}" type="presParOf" srcId="{AC31C9B1-40DD-4800-A2F1-18ACEA653620}" destId="{DB6C2500-7176-4FF9-82E0-B94403D73BA8}" srcOrd="10" destOrd="0" presId="urn:microsoft.com/office/officeart/2005/8/layout/target3"/>
    <dgm:cxn modelId="{E4B68AA2-6BEF-48A3-8B67-149CCA184944}" type="presParOf" srcId="{AC31C9B1-40DD-4800-A2F1-18ACEA653620}" destId="{856FC439-8099-46CB-84EF-ED037E660924}" srcOrd="11" destOrd="0" presId="urn:microsoft.com/office/officeart/2005/8/layout/target3"/>
    <dgm:cxn modelId="{27A81711-50B0-4726-A27F-CA7D2AAAF7CF}" type="presParOf" srcId="{AC31C9B1-40DD-4800-A2F1-18ACEA653620}" destId="{6B8BCD0E-BAE8-4F36-86DA-31BBA5F6C72F}" srcOrd="12" destOrd="0" presId="urn:microsoft.com/office/officeart/2005/8/layout/target3"/>
    <dgm:cxn modelId="{43F66212-AEC1-4428-B1F7-FEBF940E67EF}" type="presParOf" srcId="{AC31C9B1-40DD-4800-A2F1-18ACEA653620}" destId="{EAC1B8A5-BD0C-44DF-84A3-0118DD82C13F}" srcOrd="13" destOrd="0" presId="urn:microsoft.com/office/officeart/2005/8/layout/target3"/>
    <dgm:cxn modelId="{B8300F7E-47CE-4A21-94D6-8532B67F9011}" type="presParOf" srcId="{AC31C9B1-40DD-4800-A2F1-18ACEA653620}" destId="{1E15662C-5D95-4D41-BC76-C2AFE44DCA8A}" srcOrd="14" destOrd="0" presId="urn:microsoft.com/office/officeart/2005/8/layout/target3"/>
    <dgm:cxn modelId="{1FAC9EE6-28AF-415D-9338-ED68B9B4152D}" type="presParOf" srcId="{AC31C9B1-40DD-4800-A2F1-18ACEA653620}" destId="{FFBE671A-9173-4E58-BA77-07790A28088F}" srcOrd="15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2101A3A6-261A-48FF-BA3E-3D81D6FB0CE1}" type="doc">
      <dgm:prSet loTypeId="urn:microsoft.com/office/officeart/2005/8/layout/funnel1" loCatId="relationship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E60E89E1-F505-4838-AD2E-D659CF57CE80}">
      <dgm:prSet phldrT="[Текст]" custT="1"/>
      <dgm:spPr/>
      <dgm:t>
        <a:bodyPr/>
        <a:lstStyle/>
        <a:p>
          <a:r>
            <a:rPr lang="ru-RU" sz="24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Данные по 50 крупнейшим сетям </a:t>
          </a:r>
          <a:r>
            <a:rPr lang="en-US" sz="2400" b="1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FMCG</a:t>
          </a:r>
          <a:endParaRPr lang="ru-RU" sz="2400" b="1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gm:t>
    </dgm:pt>
    <dgm:pt modelId="{D14C5878-453D-47AE-AD07-C8F08B5C0FB7}" type="parTrans" cxnId="{FF66D7A3-E24C-4905-A52C-BF5F78B98DFD}">
      <dgm:prSet/>
      <dgm:spPr/>
      <dgm:t>
        <a:bodyPr/>
        <a:lstStyle/>
        <a:p>
          <a:endParaRPr lang="ru-RU"/>
        </a:p>
      </dgm:t>
    </dgm:pt>
    <dgm:pt modelId="{FAC244C1-C3D5-486E-8D30-6C74AFE8CB4A}" type="sibTrans" cxnId="{FF66D7A3-E24C-4905-A52C-BF5F78B98DFD}">
      <dgm:prSet/>
      <dgm:spPr/>
      <dgm:t>
        <a:bodyPr/>
        <a:lstStyle/>
        <a:p>
          <a:endParaRPr lang="ru-RU"/>
        </a:p>
      </dgm:t>
    </dgm:pt>
    <dgm:pt modelId="{34BB59AE-2C3D-420C-B412-1D8DF11AB156}" type="pres">
      <dgm:prSet presAssocID="{2101A3A6-261A-48FF-BA3E-3D81D6FB0CE1}" presName="Name0" presStyleCnt="0">
        <dgm:presLayoutVars>
          <dgm:chMax val="4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DF5C6505-9F74-4B94-81CC-B6F439C30135}" type="pres">
      <dgm:prSet presAssocID="{2101A3A6-261A-48FF-BA3E-3D81D6FB0CE1}" presName="ellipse" presStyleLbl="trBgShp" presStyleIdx="0" presStyleCnt="1" custScaleX="119569" custScaleY="118460" custLinFactNeighborX="-2063" custLinFactNeighborY="-16975"/>
      <dgm:spPr/>
    </dgm:pt>
    <dgm:pt modelId="{65617C3D-AD93-4E9D-8377-5E7837C9E71B}" type="pres">
      <dgm:prSet presAssocID="{2101A3A6-261A-48FF-BA3E-3D81D6FB0CE1}" presName="arrow1" presStyleLbl="fgShp" presStyleIdx="0" presStyleCnt="1" custLinFactNeighborX="-15712" custLinFactNeighborY="38037"/>
      <dgm:spPr/>
    </dgm:pt>
    <dgm:pt modelId="{EB81405C-980B-4597-A53C-FF80F24B6257}" type="pres">
      <dgm:prSet presAssocID="{2101A3A6-261A-48FF-BA3E-3D81D6FB0CE1}" presName="rectangle" presStyleLbl="revTx" presStyleIdx="0" presStyleCnt="1" custScaleX="150661" custScaleY="91648" custLinFactNeighborX="-215" custLinFactNeighborY="35205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251F9FF-9EDC-4708-93AB-0BA6EA2A4483}" type="pres">
      <dgm:prSet presAssocID="{2101A3A6-261A-48FF-BA3E-3D81D6FB0CE1}" presName="funnel" presStyleLbl="trAlignAcc1" presStyleIdx="0" presStyleCnt="1" custScaleX="119173" custScaleY="118149" custLinFactNeighborX="-2761" custLinFactNeighborY="-1698"/>
      <dgm:spPr/>
    </dgm:pt>
  </dgm:ptLst>
  <dgm:cxnLst>
    <dgm:cxn modelId="{3D3B4629-02D9-497A-9017-8AAA6D5BF86C}" type="presOf" srcId="{E60E89E1-F505-4838-AD2E-D659CF57CE80}" destId="{EB81405C-980B-4597-A53C-FF80F24B6257}" srcOrd="0" destOrd="0" presId="urn:microsoft.com/office/officeart/2005/8/layout/funnel1"/>
    <dgm:cxn modelId="{C6FA32D4-8D5D-4839-8B31-AA9860891D36}" type="presOf" srcId="{2101A3A6-261A-48FF-BA3E-3D81D6FB0CE1}" destId="{34BB59AE-2C3D-420C-B412-1D8DF11AB156}" srcOrd="0" destOrd="0" presId="urn:microsoft.com/office/officeart/2005/8/layout/funnel1"/>
    <dgm:cxn modelId="{FF66D7A3-E24C-4905-A52C-BF5F78B98DFD}" srcId="{2101A3A6-261A-48FF-BA3E-3D81D6FB0CE1}" destId="{E60E89E1-F505-4838-AD2E-D659CF57CE80}" srcOrd="0" destOrd="0" parTransId="{D14C5878-453D-47AE-AD07-C8F08B5C0FB7}" sibTransId="{FAC244C1-C3D5-486E-8D30-6C74AFE8CB4A}"/>
    <dgm:cxn modelId="{B9F82637-C860-464C-8C2D-2B9B26FC69D8}" type="presParOf" srcId="{34BB59AE-2C3D-420C-B412-1D8DF11AB156}" destId="{DF5C6505-9F74-4B94-81CC-B6F439C30135}" srcOrd="0" destOrd="0" presId="urn:microsoft.com/office/officeart/2005/8/layout/funnel1"/>
    <dgm:cxn modelId="{B9FDEC35-0078-4412-B9C8-00A933420101}" type="presParOf" srcId="{34BB59AE-2C3D-420C-B412-1D8DF11AB156}" destId="{65617C3D-AD93-4E9D-8377-5E7837C9E71B}" srcOrd="1" destOrd="0" presId="urn:microsoft.com/office/officeart/2005/8/layout/funnel1"/>
    <dgm:cxn modelId="{8924859A-55A5-45B7-9AC0-99B8D3A87BE5}" type="presParOf" srcId="{34BB59AE-2C3D-420C-B412-1D8DF11AB156}" destId="{EB81405C-980B-4597-A53C-FF80F24B6257}" srcOrd="2" destOrd="0" presId="urn:microsoft.com/office/officeart/2005/8/layout/funnel1"/>
    <dgm:cxn modelId="{DD6B5F20-51C4-42F4-8097-0ADE110D6A0B}" type="presParOf" srcId="{34BB59AE-2C3D-420C-B412-1D8DF11AB156}" destId="{F251F9FF-9EDC-4708-93AB-0BA6EA2A4483}" srcOrd="3" destOrd="0" presId="urn:microsoft.com/office/officeart/2005/8/layout/funnel1"/>
  </dgm:cxnLst>
  <dgm:bg/>
  <dgm:whole/>
  <dgm:extLst>
    <a:ext uri="http://schemas.microsoft.com/office/drawing/2008/diagram">
      <dsp:dataModelExt xmlns:dsp="http://schemas.microsoft.com/office/drawing/2008/diagram" relId="rId2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A2CB74EE-BEB9-4BE6-B9CB-D90603B9B8C7}" type="doc">
      <dgm:prSet loTypeId="urn:microsoft.com/office/officeart/2005/8/layout/vList2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DC9C96FB-085D-4AC8-8C75-DE4B8D56F680}">
      <dgm:prSet phldrT="[Текст]"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Макроэкономические показатели розничной торговли</a:t>
          </a:r>
          <a:endParaRPr lang="ru-RU" sz="1600" b="1" dirty="0"/>
        </a:p>
      </dgm:t>
    </dgm:pt>
    <dgm:pt modelId="{C20E7BBA-7E5C-4211-9B66-1FCA76F26B90}" type="parTrans" cxnId="{EADDEF8D-138B-488C-97E6-2996CC58D139}">
      <dgm:prSet/>
      <dgm:spPr/>
      <dgm:t>
        <a:bodyPr/>
        <a:lstStyle/>
        <a:p>
          <a:endParaRPr lang="ru-RU"/>
        </a:p>
      </dgm:t>
    </dgm:pt>
    <dgm:pt modelId="{889CB346-5764-4D60-B0B1-A6939D4D76C7}" type="sibTrans" cxnId="{EADDEF8D-138B-488C-97E6-2996CC58D139}">
      <dgm:prSet/>
      <dgm:spPr/>
      <dgm:t>
        <a:bodyPr/>
        <a:lstStyle/>
        <a:p>
          <a:endParaRPr lang="ru-RU"/>
        </a:p>
      </dgm:t>
    </dgm:pt>
    <dgm:pt modelId="{662C4283-0DC9-4246-88A2-1207848BD391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Опережающие индикаторы развития розничной торговли</a:t>
          </a:r>
          <a:endParaRPr lang="ru-RU" sz="1600" b="1" dirty="0"/>
        </a:p>
      </dgm:t>
    </dgm:pt>
    <dgm:pt modelId="{027F911C-7B05-433F-B420-C0EF60718FB9}" type="parTrans" cxnId="{B2938A25-6047-451E-AAEC-E5493850D4B1}">
      <dgm:prSet/>
      <dgm:spPr/>
      <dgm:t>
        <a:bodyPr/>
        <a:lstStyle/>
        <a:p>
          <a:endParaRPr lang="ru-RU"/>
        </a:p>
      </dgm:t>
    </dgm:pt>
    <dgm:pt modelId="{2108A537-EBEC-4790-8D61-19F1728A0A87}" type="sibTrans" cxnId="{B2938A25-6047-451E-AAEC-E5493850D4B1}">
      <dgm:prSet/>
      <dgm:spPr/>
      <dgm:t>
        <a:bodyPr/>
        <a:lstStyle/>
        <a:p>
          <a:endParaRPr lang="ru-RU"/>
        </a:p>
      </dgm:t>
    </dgm:pt>
    <dgm:pt modelId="{89CB2762-81D1-4D07-A314-A57339BC2E4A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Государственное регулирование розничной торговли</a:t>
          </a:r>
          <a:endParaRPr lang="ru-RU" sz="1600" b="1" dirty="0"/>
        </a:p>
      </dgm:t>
    </dgm:pt>
    <dgm:pt modelId="{80F5D7F2-8268-4F78-8181-C321761DCAE2}" type="parTrans" cxnId="{E3B32602-8145-4AA1-B218-E0F3C43D3B8F}">
      <dgm:prSet/>
      <dgm:spPr/>
      <dgm:t>
        <a:bodyPr/>
        <a:lstStyle/>
        <a:p>
          <a:endParaRPr lang="ru-RU"/>
        </a:p>
      </dgm:t>
    </dgm:pt>
    <dgm:pt modelId="{3FD399B6-73F4-45A0-B93E-A6898F1EC5DB}" type="sibTrans" cxnId="{E3B32602-8145-4AA1-B218-E0F3C43D3B8F}">
      <dgm:prSet/>
      <dgm:spPr/>
      <dgm:t>
        <a:bodyPr/>
        <a:lstStyle/>
        <a:p>
          <a:endParaRPr lang="ru-RU"/>
        </a:p>
      </dgm:t>
    </dgm:pt>
    <dgm:pt modelId="{7C45E116-3559-486C-AC73-22D9FB0D9EB9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Структура оборота розничной торговли по видам товаров</a:t>
          </a:r>
          <a:endParaRPr lang="ru-RU" sz="1600" b="1" dirty="0"/>
        </a:p>
      </dgm:t>
    </dgm:pt>
    <dgm:pt modelId="{D7A98205-9ED7-4DDC-B548-8A3732A12D22}" type="parTrans" cxnId="{F38B48DA-38D8-4A04-B691-7FC6C6DC42D6}">
      <dgm:prSet/>
      <dgm:spPr/>
      <dgm:t>
        <a:bodyPr/>
        <a:lstStyle/>
        <a:p>
          <a:endParaRPr lang="ru-RU"/>
        </a:p>
      </dgm:t>
    </dgm:pt>
    <dgm:pt modelId="{4D639949-30C7-4FE2-AE64-D2F2E2F860A5}" type="sibTrans" cxnId="{F38B48DA-38D8-4A04-B691-7FC6C6DC42D6}">
      <dgm:prSet/>
      <dgm:spPr/>
      <dgm:t>
        <a:bodyPr/>
        <a:lstStyle/>
        <a:p>
          <a:endParaRPr lang="ru-RU"/>
        </a:p>
      </dgm:t>
    </dgm:pt>
    <dgm:pt modelId="{4330D79C-A263-4F4B-8447-25D65FDAC490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Структура оборота розничной торговли по видам организаций</a:t>
          </a:r>
          <a:endParaRPr lang="ru-RU" sz="1600" b="1" dirty="0"/>
        </a:p>
      </dgm:t>
    </dgm:pt>
    <dgm:pt modelId="{1DD21758-B925-4AF3-B9A4-AD4435F80CE8}" type="parTrans" cxnId="{E7977FDB-1D21-42C5-BA18-40838F67080B}">
      <dgm:prSet/>
      <dgm:spPr/>
      <dgm:t>
        <a:bodyPr/>
        <a:lstStyle/>
        <a:p>
          <a:endParaRPr lang="ru-RU"/>
        </a:p>
      </dgm:t>
    </dgm:pt>
    <dgm:pt modelId="{26FE96E7-3D25-4E6F-A520-D7F35287771A}" type="sibTrans" cxnId="{E7977FDB-1D21-42C5-BA18-40838F67080B}">
      <dgm:prSet/>
      <dgm:spPr/>
      <dgm:t>
        <a:bodyPr/>
        <a:lstStyle/>
        <a:p>
          <a:endParaRPr lang="ru-RU"/>
        </a:p>
      </dgm:t>
    </dgm:pt>
    <dgm:pt modelId="{7AD00246-A137-47CD-904A-7F58D25E1C25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Региональная структура оборота розничной торговли</a:t>
          </a:r>
          <a:endParaRPr lang="ru-RU" sz="1600" b="1" dirty="0"/>
        </a:p>
      </dgm:t>
    </dgm:pt>
    <dgm:pt modelId="{2CB1AD4C-27B0-46FD-9B31-1355909922D4}" type="parTrans" cxnId="{DAA70635-231F-459D-A9F6-3EC165047BA5}">
      <dgm:prSet/>
      <dgm:spPr/>
      <dgm:t>
        <a:bodyPr/>
        <a:lstStyle/>
        <a:p>
          <a:endParaRPr lang="ru-RU"/>
        </a:p>
      </dgm:t>
    </dgm:pt>
    <dgm:pt modelId="{CE2FCD70-D6DC-4324-BAC6-44CAE6234F31}" type="sibTrans" cxnId="{DAA70635-231F-459D-A9F6-3EC165047BA5}">
      <dgm:prSet/>
      <dgm:spPr/>
      <dgm:t>
        <a:bodyPr/>
        <a:lstStyle/>
        <a:p>
          <a:endParaRPr lang="ru-RU"/>
        </a:p>
      </dgm:t>
    </dgm:pt>
    <dgm:pt modelId="{8B67EB63-2644-49AB-8022-7A1C1DD81EE3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Инфляция на рынке продовольственных товаров</a:t>
          </a:r>
          <a:endParaRPr lang="ru-RU" sz="1600" b="1" dirty="0"/>
        </a:p>
      </dgm:t>
    </dgm:pt>
    <dgm:pt modelId="{C6D84D19-45C6-4690-98F8-A3094FF66341}" type="parTrans" cxnId="{0601D7E1-76CE-4252-A8BB-8FE9D33A6D9C}">
      <dgm:prSet/>
      <dgm:spPr/>
      <dgm:t>
        <a:bodyPr/>
        <a:lstStyle/>
        <a:p>
          <a:endParaRPr lang="ru-RU"/>
        </a:p>
      </dgm:t>
    </dgm:pt>
    <dgm:pt modelId="{9775D128-3D3B-4E60-8F41-495BE034E70D}" type="sibTrans" cxnId="{0601D7E1-76CE-4252-A8BB-8FE9D33A6D9C}">
      <dgm:prSet/>
      <dgm:spPr/>
      <dgm:t>
        <a:bodyPr/>
        <a:lstStyle/>
        <a:p>
          <a:endParaRPr lang="ru-RU"/>
        </a:p>
      </dgm:t>
    </dgm:pt>
    <dgm:pt modelId="{E53E444A-70FB-447B-A6A6-2D497BBC8982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Доходы и расходы населения</a:t>
          </a:r>
          <a:endParaRPr lang="ru-RU" sz="1600" b="1" dirty="0"/>
        </a:p>
      </dgm:t>
    </dgm:pt>
    <dgm:pt modelId="{EBC06E6E-C7F9-4676-95D7-E16DB766D807}" type="parTrans" cxnId="{A57976D8-05F0-4075-825E-DEC32B081C52}">
      <dgm:prSet/>
      <dgm:spPr/>
      <dgm:t>
        <a:bodyPr/>
        <a:lstStyle/>
        <a:p>
          <a:endParaRPr lang="ru-RU"/>
        </a:p>
      </dgm:t>
    </dgm:pt>
    <dgm:pt modelId="{2B1A5D54-BD69-4F8A-86B1-068F4EC6202D}" type="sibTrans" cxnId="{A57976D8-05F0-4075-825E-DEC32B081C52}">
      <dgm:prSet/>
      <dgm:spPr/>
      <dgm:t>
        <a:bodyPr/>
        <a:lstStyle/>
        <a:p>
          <a:endParaRPr lang="ru-RU"/>
        </a:p>
      </dgm:t>
    </dgm:pt>
    <dgm:pt modelId="{52717D8C-9036-4670-8A83-C7778641A3CC}">
      <dgm:prSet custT="1">
        <dgm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dgm:style>
      </dgm:prSet>
      <dgm:spPr/>
      <dgm:t>
        <a:bodyPr/>
        <a:lstStyle/>
        <a:p>
          <a:pPr algn="ctr"/>
          <a:r>
            <a:rPr lang="ru-RU" sz="1600" b="1" i="0" dirty="0" smtClean="0">
              <a:latin typeface="Arial" pitchFamily="34" charset="0"/>
              <a:cs typeface="Arial" pitchFamily="34" charset="0"/>
            </a:rPr>
            <a:t>Потребительские ожидания и уверенность населения</a:t>
          </a:r>
          <a:endParaRPr lang="ru-RU" sz="1600" b="1" dirty="0"/>
        </a:p>
      </dgm:t>
    </dgm:pt>
    <dgm:pt modelId="{C3B2ED8F-B2D0-4A48-83E3-AAFFB1A05DA0}" type="parTrans" cxnId="{52894841-244E-435F-BF26-0CB04AD2F34E}">
      <dgm:prSet/>
      <dgm:spPr/>
      <dgm:t>
        <a:bodyPr/>
        <a:lstStyle/>
        <a:p>
          <a:endParaRPr lang="ru-RU"/>
        </a:p>
      </dgm:t>
    </dgm:pt>
    <dgm:pt modelId="{202A73B9-3AA9-4D3D-93E5-A8175903BB25}" type="sibTrans" cxnId="{52894841-244E-435F-BF26-0CB04AD2F34E}">
      <dgm:prSet/>
      <dgm:spPr/>
      <dgm:t>
        <a:bodyPr/>
        <a:lstStyle/>
        <a:p>
          <a:endParaRPr lang="ru-RU"/>
        </a:p>
      </dgm:t>
    </dgm:pt>
    <dgm:pt modelId="{D3E9523A-1DCB-4CE3-9826-B20C9C889E4D}" type="pres">
      <dgm:prSet presAssocID="{A2CB74EE-BEB9-4BE6-B9CB-D90603B9B8C7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D906D0FF-30CF-483F-83F7-800DCE0572DC}" type="pres">
      <dgm:prSet presAssocID="{DC9C96FB-085D-4AC8-8C75-DE4B8D56F680}" presName="parentText" presStyleLbl="node1" presStyleIdx="0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A1A3218-CB5E-4A5E-BF7C-109512FCDB77}" type="pres">
      <dgm:prSet presAssocID="{889CB346-5764-4D60-B0B1-A6939D4D76C7}" presName="spacer" presStyleCnt="0"/>
      <dgm:spPr/>
      <dgm:t>
        <a:bodyPr/>
        <a:lstStyle/>
        <a:p>
          <a:endParaRPr lang="ru-RU"/>
        </a:p>
      </dgm:t>
    </dgm:pt>
    <dgm:pt modelId="{779F7D5A-7BE3-430A-AE8F-AE794FE2F1D6}" type="pres">
      <dgm:prSet presAssocID="{662C4283-0DC9-4246-88A2-1207848BD391}" presName="parentText" presStyleLbl="node1" presStyleIdx="1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9535C798-F5DF-40CA-9EF9-5E80C261ACD9}" type="pres">
      <dgm:prSet presAssocID="{2108A537-EBEC-4790-8D61-19F1728A0A87}" presName="spacer" presStyleCnt="0"/>
      <dgm:spPr/>
      <dgm:t>
        <a:bodyPr/>
        <a:lstStyle/>
        <a:p>
          <a:endParaRPr lang="ru-RU"/>
        </a:p>
      </dgm:t>
    </dgm:pt>
    <dgm:pt modelId="{E6628BE6-1232-4E43-958E-B0F0584BD61B}" type="pres">
      <dgm:prSet presAssocID="{89CB2762-81D1-4D07-A314-A57339BC2E4A}" presName="parentText" presStyleLbl="node1" presStyleIdx="2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F553F47F-68D8-495B-96AB-D630A6061AE2}" type="pres">
      <dgm:prSet presAssocID="{3FD399B6-73F4-45A0-B93E-A6898F1EC5DB}" presName="spacer" presStyleCnt="0"/>
      <dgm:spPr/>
    </dgm:pt>
    <dgm:pt modelId="{20169D1B-81BD-4853-8790-E1AF743ECA5A}" type="pres">
      <dgm:prSet presAssocID="{7C45E116-3559-486C-AC73-22D9FB0D9EB9}" presName="parentText" presStyleLbl="node1" presStyleIdx="3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48A0BD7-9D57-4158-8C0A-BB85D582D5BD}" type="pres">
      <dgm:prSet presAssocID="{4D639949-30C7-4FE2-AE64-D2F2E2F860A5}" presName="spacer" presStyleCnt="0"/>
      <dgm:spPr/>
      <dgm:t>
        <a:bodyPr/>
        <a:lstStyle/>
        <a:p>
          <a:endParaRPr lang="ru-RU"/>
        </a:p>
      </dgm:t>
    </dgm:pt>
    <dgm:pt modelId="{A77DF0B6-6228-4D54-B968-9D810C8BF61A}" type="pres">
      <dgm:prSet presAssocID="{4330D79C-A263-4F4B-8447-25D65FDAC490}" presName="parentText" presStyleLbl="node1" presStyleIdx="4" presStyleCnt="9" custLinFactNeighborX="-458" custLinFactNeighborY="17988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B3CDA23E-462A-46FE-A71B-B9427676827A}" type="pres">
      <dgm:prSet presAssocID="{26FE96E7-3D25-4E6F-A520-D7F35287771A}" presName="spacer" presStyleCnt="0"/>
      <dgm:spPr/>
      <dgm:t>
        <a:bodyPr/>
        <a:lstStyle/>
        <a:p>
          <a:endParaRPr lang="ru-RU"/>
        </a:p>
      </dgm:t>
    </dgm:pt>
    <dgm:pt modelId="{3EA2A43C-2DA3-408A-AC2E-53FE0A47E405}" type="pres">
      <dgm:prSet presAssocID="{7AD00246-A137-47CD-904A-7F58D25E1C25}" presName="parentText" presStyleLbl="node1" presStyleIdx="5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2FA4B0B-6FA6-4EE7-8524-4689A43F9087}" type="pres">
      <dgm:prSet presAssocID="{CE2FCD70-D6DC-4324-BAC6-44CAE6234F31}" presName="spacer" presStyleCnt="0"/>
      <dgm:spPr/>
      <dgm:t>
        <a:bodyPr/>
        <a:lstStyle/>
        <a:p>
          <a:endParaRPr lang="ru-RU"/>
        </a:p>
      </dgm:t>
    </dgm:pt>
    <dgm:pt modelId="{1A26F124-D704-4038-9B2C-2B2306C08347}" type="pres">
      <dgm:prSet presAssocID="{8B67EB63-2644-49AB-8022-7A1C1DD81EE3}" presName="parentText" presStyleLbl="node1" presStyleIdx="6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1DC76D8-4991-4E71-B3B1-1156E1BC39DC}" type="pres">
      <dgm:prSet presAssocID="{9775D128-3D3B-4E60-8F41-495BE034E70D}" presName="spacer" presStyleCnt="0"/>
      <dgm:spPr/>
      <dgm:t>
        <a:bodyPr/>
        <a:lstStyle/>
        <a:p>
          <a:endParaRPr lang="ru-RU"/>
        </a:p>
      </dgm:t>
    </dgm:pt>
    <dgm:pt modelId="{2E950946-0D4D-4817-A46E-B893AB13BA7A}" type="pres">
      <dgm:prSet presAssocID="{E53E444A-70FB-447B-A6A6-2D497BBC8982}" presName="parentText" presStyleLbl="node1" presStyleIdx="7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0D53561-FC44-4C83-9FA1-69C790471F78}" type="pres">
      <dgm:prSet presAssocID="{2B1A5D54-BD69-4F8A-86B1-068F4EC6202D}" presName="spacer" presStyleCnt="0"/>
      <dgm:spPr/>
      <dgm:t>
        <a:bodyPr/>
        <a:lstStyle/>
        <a:p>
          <a:endParaRPr lang="ru-RU"/>
        </a:p>
      </dgm:t>
    </dgm:pt>
    <dgm:pt modelId="{FE4642BE-30BD-4DA8-B8A0-3540B6ED90BA}" type="pres">
      <dgm:prSet presAssocID="{52717D8C-9036-4670-8A83-C7778641A3CC}" presName="parentText" presStyleLbl="node1" presStyleIdx="8" presStyleCnt="9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B2938A25-6047-451E-AAEC-E5493850D4B1}" srcId="{A2CB74EE-BEB9-4BE6-B9CB-D90603B9B8C7}" destId="{662C4283-0DC9-4246-88A2-1207848BD391}" srcOrd="1" destOrd="0" parTransId="{027F911C-7B05-433F-B420-C0EF60718FB9}" sibTransId="{2108A537-EBEC-4790-8D61-19F1728A0A87}"/>
    <dgm:cxn modelId="{A57976D8-05F0-4075-825E-DEC32B081C52}" srcId="{A2CB74EE-BEB9-4BE6-B9CB-D90603B9B8C7}" destId="{E53E444A-70FB-447B-A6A6-2D497BBC8982}" srcOrd="7" destOrd="0" parTransId="{EBC06E6E-C7F9-4676-95D7-E16DB766D807}" sibTransId="{2B1A5D54-BD69-4F8A-86B1-068F4EC6202D}"/>
    <dgm:cxn modelId="{664FD49C-F5E6-4061-994B-7241EE14FC18}" type="presOf" srcId="{52717D8C-9036-4670-8A83-C7778641A3CC}" destId="{FE4642BE-30BD-4DA8-B8A0-3540B6ED90BA}" srcOrd="0" destOrd="0" presId="urn:microsoft.com/office/officeart/2005/8/layout/vList2"/>
    <dgm:cxn modelId="{DC3435A0-DF7B-4C88-9165-9BD76DF2B8F3}" type="presOf" srcId="{A2CB74EE-BEB9-4BE6-B9CB-D90603B9B8C7}" destId="{D3E9523A-1DCB-4CE3-9826-B20C9C889E4D}" srcOrd="0" destOrd="0" presId="urn:microsoft.com/office/officeart/2005/8/layout/vList2"/>
    <dgm:cxn modelId="{EADDEF8D-138B-488C-97E6-2996CC58D139}" srcId="{A2CB74EE-BEB9-4BE6-B9CB-D90603B9B8C7}" destId="{DC9C96FB-085D-4AC8-8C75-DE4B8D56F680}" srcOrd="0" destOrd="0" parTransId="{C20E7BBA-7E5C-4211-9B66-1FCA76F26B90}" sibTransId="{889CB346-5764-4D60-B0B1-A6939D4D76C7}"/>
    <dgm:cxn modelId="{0601D7E1-76CE-4252-A8BB-8FE9D33A6D9C}" srcId="{A2CB74EE-BEB9-4BE6-B9CB-D90603B9B8C7}" destId="{8B67EB63-2644-49AB-8022-7A1C1DD81EE3}" srcOrd="6" destOrd="0" parTransId="{C6D84D19-45C6-4690-98F8-A3094FF66341}" sibTransId="{9775D128-3D3B-4E60-8F41-495BE034E70D}"/>
    <dgm:cxn modelId="{E7977FDB-1D21-42C5-BA18-40838F67080B}" srcId="{A2CB74EE-BEB9-4BE6-B9CB-D90603B9B8C7}" destId="{4330D79C-A263-4F4B-8447-25D65FDAC490}" srcOrd="4" destOrd="0" parTransId="{1DD21758-B925-4AF3-B9A4-AD4435F80CE8}" sibTransId="{26FE96E7-3D25-4E6F-A520-D7F35287771A}"/>
    <dgm:cxn modelId="{AEE20478-F156-4C14-A58F-6CB9DBD2A380}" type="presOf" srcId="{662C4283-0DC9-4246-88A2-1207848BD391}" destId="{779F7D5A-7BE3-430A-AE8F-AE794FE2F1D6}" srcOrd="0" destOrd="0" presId="urn:microsoft.com/office/officeart/2005/8/layout/vList2"/>
    <dgm:cxn modelId="{F38B48DA-38D8-4A04-B691-7FC6C6DC42D6}" srcId="{A2CB74EE-BEB9-4BE6-B9CB-D90603B9B8C7}" destId="{7C45E116-3559-486C-AC73-22D9FB0D9EB9}" srcOrd="3" destOrd="0" parTransId="{D7A98205-9ED7-4DDC-B548-8A3732A12D22}" sibTransId="{4D639949-30C7-4FE2-AE64-D2F2E2F860A5}"/>
    <dgm:cxn modelId="{E67753AD-A06A-41B1-B1C0-5D3DCE54F64A}" type="presOf" srcId="{DC9C96FB-085D-4AC8-8C75-DE4B8D56F680}" destId="{D906D0FF-30CF-483F-83F7-800DCE0572DC}" srcOrd="0" destOrd="0" presId="urn:microsoft.com/office/officeart/2005/8/layout/vList2"/>
    <dgm:cxn modelId="{C20811C6-6A41-4395-B2DA-D15FAF7E9723}" type="presOf" srcId="{E53E444A-70FB-447B-A6A6-2D497BBC8982}" destId="{2E950946-0D4D-4817-A46E-B893AB13BA7A}" srcOrd="0" destOrd="0" presId="urn:microsoft.com/office/officeart/2005/8/layout/vList2"/>
    <dgm:cxn modelId="{88AAC5DC-5985-47C7-9634-3A79843220EF}" type="presOf" srcId="{7AD00246-A137-47CD-904A-7F58D25E1C25}" destId="{3EA2A43C-2DA3-408A-AC2E-53FE0A47E405}" srcOrd="0" destOrd="0" presId="urn:microsoft.com/office/officeart/2005/8/layout/vList2"/>
    <dgm:cxn modelId="{563AE64D-6EF7-47F0-90D9-4D617484BAFD}" type="presOf" srcId="{4330D79C-A263-4F4B-8447-25D65FDAC490}" destId="{A77DF0B6-6228-4D54-B968-9D810C8BF61A}" srcOrd="0" destOrd="0" presId="urn:microsoft.com/office/officeart/2005/8/layout/vList2"/>
    <dgm:cxn modelId="{8F44D752-30E6-488F-9261-B7A0CC00C490}" type="presOf" srcId="{89CB2762-81D1-4D07-A314-A57339BC2E4A}" destId="{E6628BE6-1232-4E43-958E-B0F0584BD61B}" srcOrd="0" destOrd="0" presId="urn:microsoft.com/office/officeart/2005/8/layout/vList2"/>
    <dgm:cxn modelId="{A9DDCAA9-D18B-4780-812F-00E08EF6FBB4}" type="presOf" srcId="{7C45E116-3559-486C-AC73-22D9FB0D9EB9}" destId="{20169D1B-81BD-4853-8790-E1AF743ECA5A}" srcOrd="0" destOrd="0" presId="urn:microsoft.com/office/officeart/2005/8/layout/vList2"/>
    <dgm:cxn modelId="{A6FFC52A-F19E-4CD8-BD6F-167C42FA4E8D}" type="presOf" srcId="{8B67EB63-2644-49AB-8022-7A1C1DD81EE3}" destId="{1A26F124-D704-4038-9B2C-2B2306C08347}" srcOrd="0" destOrd="0" presId="urn:microsoft.com/office/officeart/2005/8/layout/vList2"/>
    <dgm:cxn modelId="{52894841-244E-435F-BF26-0CB04AD2F34E}" srcId="{A2CB74EE-BEB9-4BE6-B9CB-D90603B9B8C7}" destId="{52717D8C-9036-4670-8A83-C7778641A3CC}" srcOrd="8" destOrd="0" parTransId="{C3B2ED8F-B2D0-4A48-83E3-AAFFB1A05DA0}" sibTransId="{202A73B9-3AA9-4D3D-93E5-A8175903BB25}"/>
    <dgm:cxn modelId="{E3B32602-8145-4AA1-B218-E0F3C43D3B8F}" srcId="{A2CB74EE-BEB9-4BE6-B9CB-D90603B9B8C7}" destId="{89CB2762-81D1-4D07-A314-A57339BC2E4A}" srcOrd="2" destOrd="0" parTransId="{80F5D7F2-8268-4F78-8181-C321761DCAE2}" sibTransId="{3FD399B6-73F4-45A0-B93E-A6898F1EC5DB}"/>
    <dgm:cxn modelId="{DAA70635-231F-459D-A9F6-3EC165047BA5}" srcId="{A2CB74EE-BEB9-4BE6-B9CB-D90603B9B8C7}" destId="{7AD00246-A137-47CD-904A-7F58D25E1C25}" srcOrd="5" destOrd="0" parTransId="{2CB1AD4C-27B0-46FD-9B31-1355909922D4}" sibTransId="{CE2FCD70-D6DC-4324-BAC6-44CAE6234F31}"/>
    <dgm:cxn modelId="{140A8951-87A9-4955-8C5C-576B32E81CFC}" type="presParOf" srcId="{D3E9523A-1DCB-4CE3-9826-B20C9C889E4D}" destId="{D906D0FF-30CF-483F-83F7-800DCE0572DC}" srcOrd="0" destOrd="0" presId="urn:microsoft.com/office/officeart/2005/8/layout/vList2"/>
    <dgm:cxn modelId="{74377612-1186-451D-B929-333212AC4D7F}" type="presParOf" srcId="{D3E9523A-1DCB-4CE3-9826-B20C9C889E4D}" destId="{0A1A3218-CB5E-4A5E-BF7C-109512FCDB77}" srcOrd="1" destOrd="0" presId="urn:microsoft.com/office/officeart/2005/8/layout/vList2"/>
    <dgm:cxn modelId="{159F6685-6294-47B4-8FC8-100F8D17F376}" type="presParOf" srcId="{D3E9523A-1DCB-4CE3-9826-B20C9C889E4D}" destId="{779F7D5A-7BE3-430A-AE8F-AE794FE2F1D6}" srcOrd="2" destOrd="0" presId="urn:microsoft.com/office/officeart/2005/8/layout/vList2"/>
    <dgm:cxn modelId="{9FD34411-1369-4144-8D33-45CD09562393}" type="presParOf" srcId="{D3E9523A-1DCB-4CE3-9826-B20C9C889E4D}" destId="{9535C798-F5DF-40CA-9EF9-5E80C261ACD9}" srcOrd="3" destOrd="0" presId="urn:microsoft.com/office/officeart/2005/8/layout/vList2"/>
    <dgm:cxn modelId="{E4A038A2-268F-4FCA-A891-A7B505B8346B}" type="presParOf" srcId="{D3E9523A-1DCB-4CE3-9826-B20C9C889E4D}" destId="{E6628BE6-1232-4E43-958E-B0F0584BD61B}" srcOrd="4" destOrd="0" presId="urn:microsoft.com/office/officeart/2005/8/layout/vList2"/>
    <dgm:cxn modelId="{21A00DE6-5848-419E-8910-1F7B0B13BC6C}" type="presParOf" srcId="{D3E9523A-1DCB-4CE3-9826-B20C9C889E4D}" destId="{F553F47F-68D8-495B-96AB-D630A6061AE2}" srcOrd="5" destOrd="0" presId="urn:microsoft.com/office/officeart/2005/8/layout/vList2"/>
    <dgm:cxn modelId="{9C21CB48-8FD6-47A1-A52A-7B19AA83E286}" type="presParOf" srcId="{D3E9523A-1DCB-4CE3-9826-B20C9C889E4D}" destId="{20169D1B-81BD-4853-8790-E1AF743ECA5A}" srcOrd="6" destOrd="0" presId="urn:microsoft.com/office/officeart/2005/8/layout/vList2"/>
    <dgm:cxn modelId="{188B93C0-6301-4D3D-B190-B72CDDDE4B75}" type="presParOf" srcId="{D3E9523A-1DCB-4CE3-9826-B20C9C889E4D}" destId="{B48A0BD7-9D57-4158-8C0A-BB85D582D5BD}" srcOrd="7" destOrd="0" presId="urn:microsoft.com/office/officeart/2005/8/layout/vList2"/>
    <dgm:cxn modelId="{82AB870F-6AFF-4464-B230-0E2E75ED6F9D}" type="presParOf" srcId="{D3E9523A-1DCB-4CE3-9826-B20C9C889E4D}" destId="{A77DF0B6-6228-4D54-B968-9D810C8BF61A}" srcOrd="8" destOrd="0" presId="urn:microsoft.com/office/officeart/2005/8/layout/vList2"/>
    <dgm:cxn modelId="{4D2EDF86-82D8-4E57-9745-AFFD84C56A0D}" type="presParOf" srcId="{D3E9523A-1DCB-4CE3-9826-B20C9C889E4D}" destId="{B3CDA23E-462A-46FE-A71B-B9427676827A}" srcOrd="9" destOrd="0" presId="urn:microsoft.com/office/officeart/2005/8/layout/vList2"/>
    <dgm:cxn modelId="{4B235C08-ACBE-40EF-AC92-34BAAA8031EE}" type="presParOf" srcId="{D3E9523A-1DCB-4CE3-9826-B20C9C889E4D}" destId="{3EA2A43C-2DA3-408A-AC2E-53FE0A47E405}" srcOrd="10" destOrd="0" presId="urn:microsoft.com/office/officeart/2005/8/layout/vList2"/>
    <dgm:cxn modelId="{15D1414F-2503-4128-BC74-74B8CC29991B}" type="presParOf" srcId="{D3E9523A-1DCB-4CE3-9826-B20C9C889E4D}" destId="{02FA4B0B-6FA6-4EE7-8524-4689A43F9087}" srcOrd="11" destOrd="0" presId="urn:microsoft.com/office/officeart/2005/8/layout/vList2"/>
    <dgm:cxn modelId="{7EA22C94-A877-48EB-B9A8-D3C229A3AB12}" type="presParOf" srcId="{D3E9523A-1DCB-4CE3-9826-B20C9C889E4D}" destId="{1A26F124-D704-4038-9B2C-2B2306C08347}" srcOrd="12" destOrd="0" presId="urn:microsoft.com/office/officeart/2005/8/layout/vList2"/>
    <dgm:cxn modelId="{A0BCA3A2-4E32-4A0E-AF68-5F1CE8A31CFB}" type="presParOf" srcId="{D3E9523A-1DCB-4CE3-9826-B20C9C889E4D}" destId="{71DC76D8-4991-4E71-B3B1-1156E1BC39DC}" srcOrd="13" destOrd="0" presId="urn:microsoft.com/office/officeart/2005/8/layout/vList2"/>
    <dgm:cxn modelId="{D1F9A939-3581-4352-8D7A-562239715B89}" type="presParOf" srcId="{D3E9523A-1DCB-4CE3-9826-B20C9C889E4D}" destId="{2E950946-0D4D-4817-A46E-B893AB13BA7A}" srcOrd="14" destOrd="0" presId="urn:microsoft.com/office/officeart/2005/8/layout/vList2"/>
    <dgm:cxn modelId="{D48B0076-7722-4132-9F1C-6D673F34419B}" type="presParOf" srcId="{D3E9523A-1DCB-4CE3-9826-B20C9C889E4D}" destId="{50D53561-FC44-4C83-9FA1-69C790471F78}" srcOrd="15" destOrd="0" presId="urn:microsoft.com/office/officeart/2005/8/layout/vList2"/>
    <dgm:cxn modelId="{2279FEA2-E13D-4941-81C9-5B1A4117FDBA}" type="presParOf" srcId="{D3E9523A-1DCB-4CE3-9826-B20C9C889E4D}" destId="{FE4642BE-30BD-4DA8-B8A0-3540B6ED90BA}" srcOrd="16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5.xml><?xml version="1.0" encoding="utf-8"?>
<dgm:dataModel xmlns:dgm="http://schemas.openxmlformats.org/drawingml/2006/diagram" xmlns:a="http://schemas.openxmlformats.org/drawingml/2006/main">
  <dgm:ptLst>
    <dgm:pt modelId="{6EDD8CBC-27AF-43FB-BD88-E1138AB97FF7}" type="doc">
      <dgm:prSet loTypeId="urn:microsoft.com/office/officeart/2005/8/layout/vList2" loCatId="list" qsTypeId="urn:microsoft.com/office/officeart/2005/8/quickstyle/simple5" qsCatId="simple" csTypeId="urn:microsoft.com/office/officeart/2005/8/colors/accent1_2" csCatId="accent1" phldr="1"/>
      <dgm:spPr/>
      <dgm:t>
        <a:bodyPr/>
        <a:lstStyle/>
        <a:p>
          <a:endParaRPr lang="ru-RU"/>
        </a:p>
      </dgm:t>
    </dgm:pt>
    <dgm:pt modelId="{4AEA587C-3476-48AC-BD12-EDEC775B7424}">
      <dgm:prSet phldrT="[Текст]"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Развитие сети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DD14096D-3031-4CF9-B68D-81D9A8289F7D}" type="parTrans" cxnId="{60BFA016-9EBD-41E8-AB83-2F306CD088E3}">
      <dgm:prSet/>
      <dgm:spPr/>
      <dgm:t>
        <a:bodyPr/>
        <a:lstStyle/>
        <a:p>
          <a:endParaRPr lang="ru-RU"/>
        </a:p>
      </dgm:t>
    </dgm:pt>
    <dgm:pt modelId="{C421F735-9285-4737-82DA-EED79268DA0F}" type="sibTrans" cxnId="{60BFA016-9EBD-41E8-AB83-2F306CD088E3}">
      <dgm:prSet/>
      <dgm:spPr/>
      <dgm:t>
        <a:bodyPr/>
        <a:lstStyle/>
        <a:p>
          <a:endParaRPr lang="ru-RU"/>
        </a:p>
      </dgm:t>
    </dgm:pt>
    <dgm:pt modelId="{19A6BC9B-9102-43A6-86AF-896E20C79284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Инвестиционная деятельность</a:t>
          </a:r>
        </a:p>
      </dgm:t>
    </dgm:pt>
    <dgm:pt modelId="{CCE171FE-EAB0-43C3-950E-46B79E0B1583}" type="sibTrans" cxnId="{C0890787-956C-4349-88BE-1D97716FF18C}">
      <dgm:prSet/>
      <dgm:spPr/>
      <dgm:t>
        <a:bodyPr/>
        <a:lstStyle/>
        <a:p>
          <a:endParaRPr lang="ru-RU"/>
        </a:p>
      </dgm:t>
    </dgm:pt>
    <dgm:pt modelId="{9774E12D-CF26-4661-AAC1-5066F4631DCC}" type="parTrans" cxnId="{C0890787-956C-4349-88BE-1D97716FF18C}">
      <dgm:prSet/>
      <dgm:spPr/>
      <dgm:t>
        <a:bodyPr/>
        <a:lstStyle/>
        <a:p>
          <a:endParaRPr lang="ru-RU"/>
        </a:p>
      </dgm:t>
    </dgm:pt>
    <dgm:pt modelId="{A37BC84A-45EE-4157-973B-CD51C373DC0E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Отставки и назначения</a:t>
          </a:r>
        </a:p>
      </dgm:t>
    </dgm:pt>
    <dgm:pt modelId="{7680C35E-BA9C-4D63-B947-4248C1AC77EB}" type="parTrans" cxnId="{DFBA9138-07DE-41B0-8AC1-A3B55251B438}">
      <dgm:prSet/>
      <dgm:spPr/>
      <dgm:t>
        <a:bodyPr/>
        <a:lstStyle/>
        <a:p>
          <a:endParaRPr lang="ru-RU"/>
        </a:p>
      </dgm:t>
    </dgm:pt>
    <dgm:pt modelId="{5C920D95-E36F-4F75-8B87-6FCD42A045E0}" type="sibTrans" cxnId="{DFBA9138-07DE-41B0-8AC1-A3B55251B438}">
      <dgm:prSet/>
      <dgm:spPr/>
      <dgm:t>
        <a:bodyPr/>
        <a:lstStyle/>
        <a:p>
          <a:endParaRPr lang="ru-RU"/>
        </a:p>
      </dgm:t>
    </dgm:pt>
    <dgm:pt modelId="{DF51CE6F-076D-49FB-9004-7638D7C292A9}">
      <dgm:prSet phldrT="[Текст]"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Итоги деятельности и прогнозы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84B9E90D-7AB5-41B9-9863-93CC9CD3BB7D}" type="parTrans" cxnId="{7C43C38D-01F4-4310-BC69-5F02045D058B}">
      <dgm:prSet/>
      <dgm:spPr/>
      <dgm:t>
        <a:bodyPr/>
        <a:lstStyle/>
        <a:p>
          <a:endParaRPr lang="ru-RU"/>
        </a:p>
      </dgm:t>
    </dgm:pt>
    <dgm:pt modelId="{22E40559-6DF7-4B2F-94B8-7F0F6CE982CF}" type="sibTrans" cxnId="{7C43C38D-01F4-4310-BC69-5F02045D058B}">
      <dgm:prSet/>
      <dgm:spPr/>
      <dgm:t>
        <a:bodyPr/>
        <a:lstStyle/>
        <a:p>
          <a:endParaRPr lang="ru-RU"/>
        </a:p>
      </dgm:t>
    </dgm:pt>
    <dgm:pt modelId="{AAB71795-33BC-49F6-A0A7-520C316285FF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Открытие и закрытие объектов</a:t>
          </a:r>
        </a:p>
      </dgm:t>
    </dgm:pt>
    <dgm:pt modelId="{D5378149-9A7D-44A6-AEEE-B9CF2AA522C8}" type="parTrans" cxnId="{FA2C68C2-7196-49FC-BD9A-7BD06CF931CA}">
      <dgm:prSet/>
      <dgm:spPr/>
      <dgm:t>
        <a:bodyPr/>
        <a:lstStyle/>
        <a:p>
          <a:endParaRPr lang="ru-RU"/>
        </a:p>
      </dgm:t>
    </dgm:pt>
    <dgm:pt modelId="{4B18ED73-A28F-440D-B060-FE1E700EE044}" type="sibTrans" cxnId="{FA2C68C2-7196-49FC-BD9A-7BD06CF931CA}">
      <dgm:prSet/>
      <dgm:spPr/>
      <dgm:t>
        <a:bodyPr/>
        <a:lstStyle/>
        <a:p>
          <a:endParaRPr lang="ru-RU"/>
        </a:p>
      </dgm:t>
    </dgm:pt>
    <dgm:pt modelId="{E439EDD7-ED0F-49EE-9DEA-83BC6B12E577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Новые форматы</a:t>
          </a:r>
        </a:p>
      </dgm:t>
    </dgm:pt>
    <dgm:pt modelId="{B52C2C41-6F14-4ED5-9755-27FBF3823ECC}" type="parTrans" cxnId="{F58B88A4-01D5-4E7E-A4D3-36CCAB45538F}">
      <dgm:prSet/>
      <dgm:spPr/>
      <dgm:t>
        <a:bodyPr/>
        <a:lstStyle/>
        <a:p>
          <a:endParaRPr lang="ru-RU"/>
        </a:p>
      </dgm:t>
    </dgm:pt>
    <dgm:pt modelId="{172C51D9-D3F2-4618-A4E5-F72B4229E5D5}" type="sibTrans" cxnId="{F58B88A4-01D5-4E7E-A4D3-36CCAB45538F}">
      <dgm:prSet/>
      <dgm:spPr/>
      <dgm:t>
        <a:bodyPr/>
        <a:lstStyle/>
        <a:p>
          <a:endParaRPr lang="ru-RU"/>
        </a:p>
      </dgm:t>
    </dgm:pt>
    <dgm:pt modelId="{9D4A4AD5-8360-4156-9C68-8BFF063A673E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Слияния и поглощения</a:t>
          </a:r>
        </a:p>
      </dgm:t>
    </dgm:pt>
    <dgm:pt modelId="{A395D195-03C1-4D05-8914-94F8811F69E3}" type="parTrans" cxnId="{43756A8C-6B8F-48E4-B7EF-C45943F3182B}">
      <dgm:prSet/>
      <dgm:spPr/>
      <dgm:t>
        <a:bodyPr/>
        <a:lstStyle/>
        <a:p>
          <a:endParaRPr lang="ru-RU"/>
        </a:p>
      </dgm:t>
    </dgm:pt>
    <dgm:pt modelId="{D4EFBC39-B23B-4A67-9BCD-737A96880FEE}" type="sibTrans" cxnId="{43756A8C-6B8F-48E4-B7EF-C45943F3182B}">
      <dgm:prSet/>
      <dgm:spPr/>
      <dgm:t>
        <a:bodyPr/>
        <a:lstStyle/>
        <a:p>
          <a:endParaRPr lang="ru-RU"/>
        </a:p>
      </dgm:t>
    </dgm:pt>
    <dgm:pt modelId="{11BD93A3-BB6B-4856-BDD5-697E2C27B642}">
      <dgm:prSet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Контакты</a:t>
          </a:r>
          <a:r>
            <a:rPr lang="en-US" sz="1600" b="1" dirty="0" smtClean="0">
              <a:latin typeface="Arial" pitchFamily="34" charset="0"/>
              <a:cs typeface="Arial" pitchFamily="34" charset="0"/>
            </a:rPr>
            <a:t>, </a:t>
          </a:r>
          <a:r>
            <a:rPr lang="ru-RU" sz="1600" b="1" dirty="0" smtClean="0">
              <a:latin typeface="Arial" pitchFamily="34" charset="0"/>
              <a:cs typeface="Arial" pitchFamily="34" charset="0"/>
            </a:rPr>
            <a:t>менеджмент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FE84077F-593F-455C-A8E6-068174C0C880}" type="parTrans" cxnId="{7EF5FEF4-E58A-42B2-9DE7-E041CB69465A}">
      <dgm:prSet/>
      <dgm:spPr/>
      <dgm:t>
        <a:bodyPr/>
        <a:lstStyle/>
        <a:p>
          <a:endParaRPr lang="ru-RU"/>
        </a:p>
      </dgm:t>
    </dgm:pt>
    <dgm:pt modelId="{D18899F2-13E6-4944-9037-3B00F72EE449}" type="sibTrans" cxnId="{7EF5FEF4-E58A-42B2-9DE7-E041CB69465A}">
      <dgm:prSet/>
      <dgm:spPr/>
      <dgm:t>
        <a:bodyPr/>
        <a:lstStyle/>
        <a:p>
          <a:endParaRPr lang="ru-RU"/>
        </a:p>
      </dgm:t>
    </dgm:pt>
    <dgm:pt modelId="{496FD4A8-552F-4C07-B7E0-B5ACE1A00B9B}">
      <dgm:prSet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Планируемые открытия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63069FCB-3E30-4A8A-AF92-E521ACE14C6D}" type="parTrans" cxnId="{B279AB98-FB79-41ED-98CC-952FEA8FEF76}">
      <dgm:prSet/>
      <dgm:spPr/>
      <dgm:t>
        <a:bodyPr/>
        <a:lstStyle/>
        <a:p>
          <a:endParaRPr lang="ru-RU"/>
        </a:p>
      </dgm:t>
    </dgm:pt>
    <dgm:pt modelId="{749C04F5-5188-46D2-A211-BE8AD9C737A6}" type="sibTrans" cxnId="{B279AB98-FB79-41ED-98CC-952FEA8FEF76}">
      <dgm:prSet/>
      <dgm:spPr/>
      <dgm:t>
        <a:bodyPr/>
        <a:lstStyle/>
        <a:p>
          <a:endParaRPr lang="ru-RU"/>
        </a:p>
      </dgm:t>
    </dgm:pt>
    <dgm:pt modelId="{91B1C99B-939A-40C0-8E02-431F16ECF5C0}">
      <dgm:prSet custT="1"/>
      <dgm:spPr/>
      <dgm:t>
        <a:bodyPr/>
        <a:lstStyle/>
        <a:p>
          <a:pPr rtl="0"/>
          <a:r>
            <a:rPr lang="ru-RU" sz="1600" b="1" dirty="0" smtClean="0">
              <a:latin typeface="Arial" pitchFamily="34" charset="0"/>
              <a:cs typeface="Arial" pitchFamily="34" charset="0"/>
            </a:rPr>
            <a:t>Логистика</a:t>
          </a:r>
        </a:p>
      </dgm:t>
    </dgm:pt>
    <dgm:pt modelId="{1A817592-93DA-44DE-BC2D-C18DB9811E3E}" type="parTrans" cxnId="{64606EFF-F608-4178-81BD-71E647A8B3A4}">
      <dgm:prSet/>
      <dgm:spPr/>
      <dgm:t>
        <a:bodyPr/>
        <a:lstStyle/>
        <a:p>
          <a:endParaRPr lang="ru-RU"/>
        </a:p>
      </dgm:t>
    </dgm:pt>
    <dgm:pt modelId="{82F543DC-1997-42E8-BAF6-2BB3543CDB71}" type="sibTrans" cxnId="{64606EFF-F608-4178-81BD-71E647A8B3A4}">
      <dgm:prSet/>
      <dgm:spPr/>
      <dgm:t>
        <a:bodyPr/>
        <a:lstStyle/>
        <a:p>
          <a:endParaRPr lang="ru-RU"/>
        </a:p>
      </dgm:t>
    </dgm:pt>
    <dgm:pt modelId="{AFD00767-C103-4B4D-87C8-FB1C8C45D8B5}">
      <dgm:prSet custT="1"/>
      <dgm:spPr/>
      <dgm:t>
        <a:bodyPr/>
        <a:lstStyle/>
        <a:p>
          <a:r>
            <a:rPr lang="en-US" sz="1600" b="1" dirty="0" smtClean="0">
              <a:latin typeface="Arial" pitchFamily="34" charset="0"/>
              <a:cs typeface="Arial" pitchFamily="34" charset="0"/>
            </a:rPr>
            <a:t>Private label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AC3F4654-A92A-44EA-8BFF-97B605A99BC9}" type="parTrans" cxnId="{744035A1-7AB2-4BAB-94BE-F2D8EB49D532}">
      <dgm:prSet/>
      <dgm:spPr/>
      <dgm:t>
        <a:bodyPr/>
        <a:lstStyle/>
        <a:p>
          <a:endParaRPr lang="ru-RU"/>
        </a:p>
      </dgm:t>
    </dgm:pt>
    <dgm:pt modelId="{A00A0D1F-9EBA-48B2-A08C-A2C1F65C4B2A}" type="sibTrans" cxnId="{744035A1-7AB2-4BAB-94BE-F2D8EB49D532}">
      <dgm:prSet/>
      <dgm:spPr/>
      <dgm:t>
        <a:bodyPr/>
        <a:lstStyle/>
        <a:p>
          <a:endParaRPr lang="ru-RU"/>
        </a:p>
      </dgm:t>
    </dgm:pt>
    <dgm:pt modelId="{CA768922-555F-45F5-B068-C681A61381C3}">
      <dgm:prSet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Взаимодействие с поставщиками</a:t>
          </a:r>
        </a:p>
      </dgm:t>
    </dgm:pt>
    <dgm:pt modelId="{03406AB1-3184-44ED-A153-4C739E2A1C7C}" type="parTrans" cxnId="{26AC6EE1-7258-4D09-A5FB-DCAB792EF122}">
      <dgm:prSet/>
      <dgm:spPr/>
      <dgm:t>
        <a:bodyPr/>
        <a:lstStyle/>
        <a:p>
          <a:endParaRPr lang="ru-RU"/>
        </a:p>
      </dgm:t>
    </dgm:pt>
    <dgm:pt modelId="{4F5CC456-34B1-4561-92A1-7CEE87164B0E}" type="sibTrans" cxnId="{26AC6EE1-7258-4D09-A5FB-DCAB792EF122}">
      <dgm:prSet/>
      <dgm:spPr/>
      <dgm:t>
        <a:bodyPr/>
        <a:lstStyle/>
        <a:p>
          <a:endParaRPr lang="ru-RU"/>
        </a:p>
      </dgm:t>
    </dgm:pt>
    <dgm:pt modelId="{ABA5553E-3759-4845-88A5-40AA65092D52}">
      <dgm:prSet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Корпоративные события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5BD6B1FF-86EA-48EB-B2DD-67ACC732E48A}" type="parTrans" cxnId="{C77D281A-7CDE-4FA4-9198-72F0B0B2EED0}">
      <dgm:prSet/>
      <dgm:spPr/>
      <dgm:t>
        <a:bodyPr/>
        <a:lstStyle/>
        <a:p>
          <a:endParaRPr lang="ru-RU"/>
        </a:p>
      </dgm:t>
    </dgm:pt>
    <dgm:pt modelId="{E92B2A2D-0841-4973-B47A-4F89CA5CDE48}" type="sibTrans" cxnId="{C77D281A-7CDE-4FA4-9198-72F0B0B2EED0}">
      <dgm:prSet/>
      <dgm:spPr/>
      <dgm:t>
        <a:bodyPr/>
        <a:lstStyle/>
        <a:p>
          <a:endParaRPr lang="ru-RU"/>
        </a:p>
      </dgm:t>
    </dgm:pt>
    <dgm:pt modelId="{D44F783A-019D-497F-8C54-930AE6DAC850}">
      <dgm:prSet custT="1"/>
      <dgm:spPr/>
      <dgm:t>
        <a:bodyPr/>
        <a:lstStyle/>
        <a:p>
          <a:r>
            <a:rPr lang="ru-RU" sz="1600" b="1" dirty="0" smtClean="0">
              <a:latin typeface="Arial" pitchFamily="34" charset="0"/>
              <a:cs typeface="Arial" pitchFamily="34" charset="0"/>
            </a:rPr>
            <a:t>Взаимодействие с потребителями</a:t>
          </a:r>
          <a:endParaRPr lang="ru-RU" sz="1600" b="1" dirty="0">
            <a:latin typeface="Arial" pitchFamily="34" charset="0"/>
            <a:cs typeface="Arial" pitchFamily="34" charset="0"/>
          </a:endParaRPr>
        </a:p>
      </dgm:t>
    </dgm:pt>
    <dgm:pt modelId="{02216AD3-EE7E-4445-9FE1-F9F30735F45F}" type="parTrans" cxnId="{C214DD84-E6AB-4B3D-971C-FB2FBB13410D}">
      <dgm:prSet/>
      <dgm:spPr/>
      <dgm:t>
        <a:bodyPr/>
        <a:lstStyle/>
        <a:p>
          <a:endParaRPr lang="ru-RU"/>
        </a:p>
      </dgm:t>
    </dgm:pt>
    <dgm:pt modelId="{CD7FEB51-ADE0-4EBB-B67F-355898C3E4E7}" type="sibTrans" cxnId="{C214DD84-E6AB-4B3D-971C-FB2FBB13410D}">
      <dgm:prSet/>
      <dgm:spPr/>
      <dgm:t>
        <a:bodyPr/>
        <a:lstStyle/>
        <a:p>
          <a:endParaRPr lang="ru-RU"/>
        </a:p>
      </dgm:t>
    </dgm:pt>
    <dgm:pt modelId="{42CE1186-B72F-436B-87B2-AFFBAEB8A82A}" type="pres">
      <dgm:prSet presAssocID="{6EDD8CBC-27AF-43FB-BD88-E1138AB97FF7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D347A43-63DD-4412-BD40-35BAC85680BB}" type="pres">
      <dgm:prSet presAssocID="{11BD93A3-BB6B-4856-BDD5-697E2C27B642}" presName="parentText" presStyleLbl="node1" presStyleIdx="0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46A94AA-F229-483A-A6A5-ED914F9574C9}" type="pres">
      <dgm:prSet presAssocID="{D18899F2-13E6-4944-9037-3B00F72EE449}" presName="spacer" presStyleCnt="0"/>
      <dgm:spPr/>
      <dgm:t>
        <a:bodyPr/>
        <a:lstStyle/>
        <a:p>
          <a:endParaRPr lang="ru-RU"/>
        </a:p>
      </dgm:t>
    </dgm:pt>
    <dgm:pt modelId="{DBF12AC1-9FA5-4403-B406-0FA2BFB8C4C6}" type="pres">
      <dgm:prSet presAssocID="{4AEA587C-3476-48AC-BD12-EDEC775B7424}" presName="parentText" presStyleLbl="node1" presStyleIdx="1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59D36491-4B58-4FF5-83D7-806AA4A49D76}" type="pres">
      <dgm:prSet presAssocID="{C421F735-9285-4737-82DA-EED79268DA0F}" presName="spacer" presStyleCnt="0"/>
      <dgm:spPr/>
      <dgm:t>
        <a:bodyPr/>
        <a:lstStyle/>
        <a:p>
          <a:endParaRPr lang="ru-RU"/>
        </a:p>
      </dgm:t>
    </dgm:pt>
    <dgm:pt modelId="{08C1F425-867A-4681-AAA0-7E2C8E4D492D}" type="pres">
      <dgm:prSet presAssocID="{DF51CE6F-076D-49FB-9004-7638D7C292A9}" presName="parentText" presStyleLbl="node1" presStyleIdx="2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DCEB3C7-F7EE-4937-9B10-E0E4FC7B1F59}" type="pres">
      <dgm:prSet presAssocID="{22E40559-6DF7-4B2F-94B8-7F0F6CE982CF}" presName="spacer" presStyleCnt="0"/>
      <dgm:spPr/>
      <dgm:t>
        <a:bodyPr/>
        <a:lstStyle/>
        <a:p>
          <a:endParaRPr lang="ru-RU"/>
        </a:p>
      </dgm:t>
    </dgm:pt>
    <dgm:pt modelId="{75DC6C59-C8C6-4E06-8E7C-FFF9B39885CF}" type="pres">
      <dgm:prSet presAssocID="{19A6BC9B-9102-43A6-86AF-896E20C79284}" presName="parentText" presStyleLbl="node1" presStyleIdx="3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8DDAEFE7-B09E-4D31-93CE-2BE037B29E95}" type="pres">
      <dgm:prSet presAssocID="{CCE171FE-EAB0-43C3-950E-46B79E0B1583}" presName="spacer" presStyleCnt="0"/>
      <dgm:spPr/>
      <dgm:t>
        <a:bodyPr/>
        <a:lstStyle/>
        <a:p>
          <a:endParaRPr lang="ru-RU"/>
        </a:p>
      </dgm:t>
    </dgm:pt>
    <dgm:pt modelId="{E18F2C1D-A211-4BB4-9C6B-E734BBBF4087}" type="pres">
      <dgm:prSet presAssocID="{496FD4A8-552F-4C07-B7E0-B5ACE1A00B9B}" presName="parentText" presStyleLbl="node1" presStyleIdx="4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C1796DB-DAFC-4BEA-9FAB-18900E6D1BB3}" type="pres">
      <dgm:prSet presAssocID="{749C04F5-5188-46D2-A211-BE8AD9C737A6}" presName="spacer" presStyleCnt="0"/>
      <dgm:spPr/>
      <dgm:t>
        <a:bodyPr/>
        <a:lstStyle/>
        <a:p>
          <a:endParaRPr lang="ru-RU"/>
        </a:p>
      </dgm:t>
    </dgm:pt>
    <dgm:pt modelId="{3CE8E8F8-3025-4478-9771-0BCA8E9A7130}" type="pres">
      <dgm:prSet presAssocID="{AAB71795-33BC-49F6-A0A7-520C316285FF}" presName="parentText" presStyleLbl="node1" presStyleIdx="5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AA8A4951-BCB1-473F-9731-F3687213DDC4}" type="pres">
      <dgm:prSet presAssocID="{4B18ED73-A28F-440D-B060-FE1E700EE044}" presName="spacer" presStyleCnt="0"/>
      <dgm:spPr/>
      <dgm:t>
        <a:bodyPr/>
        <a:lstStyle/>
        <a:p>
          <a:endParaRPr lang="ru-RU"/>
        </a:p>
      </dgm:t>
    </dgm:pt>
    <dgm:pt modelId="{01B77DD3-2F13-4F1E-8FA3-5BD81FDDB237}" type="pres">
      <dgm:prSet presAssocID="{E439EDD7-ED0F-49EE-9DEA-83BC6B12E577}" presName="parentText" presStyleLbl="node1" presStyleIdx="6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D9A83900-96D4-4D43-BD95-E63811F8EF5B}" type="pres">
      <dgm:prSet presAssocID="{172C51D9-D3F2-4618-A4E5-F72B4229E5D5}" presName="spacer" presStyleCnt="0"/>
      <dgm:spPr/>
      <dgm:t>
        <a:bodyPr/>
        <a:lstStyle/>
        <a:p>
          <a:endParaRPr lang="ru-RU"/>
        </a:p>
      </dgm:t>
    </dgm:pt>
    <dgm:pt modelId="{0B95EC51-D4AF-470F-8C98-E17CEAA257F8}" type="pres">
      <dgm:prSet presAssocID="{9D4A4AD5-8360-4156-9C68-8BFF063A673E}" presName="parentText" presStyleLbl="node1" presStyleIdx="7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E5BBAF4C-0133-42CB-B71E-228D97E5FEFD}" type="pres">
      <dgm:prSet presAssocID="{D4EFBC39-B23B-4A67-9BCD-737A96880FEE}" presName="spacer" presStyleCnt="0"/>
      <dgm:spPr/>
      <dgm:t>
        <a:bodyPr/>
        <a:lstStyle/>
        <a:p>
          <a:endParaRPr lang="ru-RU"/>
        </a:p>
      </dgm:t>
    </dgm:pt>
    <dgm:pt modelId="{0C8AFBA3-0BC2-4240-8D86-5FFDF63E1833}" type="pres">
      <dgm:prSet presAssocID="{A37BC84A-45EE-4157-973B-CD51C373DC0E}" presName="parentText" presStyleLbl="node1" presStyleIdx="8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71D699F4-3475-4C34-B291-1611C9CDCE9D}" type="pres">
      <dgm:prSet presAssocID="{5C920D95-E36F-4F75-8B87-6FCD42A045E0}" presName="spacer" presStyleCnt="0"/>
      <dgm:spPr/>
      <dgm:t>
        <a:bodyPr/>
        <a:lstStyle/>
        <a:p>
          <a:endParaRPr lang="ru-RU"/>
        </a:p>
      </dgm:t>
    </dgm:pt>
    <dgm:pt modelId="{A1EA260C-B62F-4D8E-A183-5C6103ABE8B1}" type="pres">
      <dgm:prSet presAssocID="{91B1C99B-939A-40C0-8E02-431F16ECF5C0}" presName="parentText" presStyleLbl="node1" presStyleIdx="9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E7C1F3B-1C1D-40E4-92A5-EC32F216753D}" type="pres">
      <dgm:prSet presAssocID="{82F543DC-1997-42E8-BAF6-2BB3543CDB71}" presName="spacer" presStyleCnt="0"/>
      <dgm:spPr/>
      <dgm:t>
        <a:bodyPr/>
        <a:lstStyle/>
        <a:p>
          <a:endParaRPr lang="ru-RU"/>
        </a:p>
      </dgm:t>
    </dgm:pt>
    <dgm:pt modelId="{160308EB-5522-4A2E-BA4B-1510D69178FF}" type="pres">
      <dgm:prSet presAssocID="{AFD00767-C103-4B4D-87C8-FB1C8C45D8B5}" presName="parentText" presStyleLbl="node1" presStyleIdx="10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0B8BDBB4-4C91-41D7-B42A-A0EE8C3F8047}" type="pres">
      <dgm:prSet presAssocID="{A00A0D1F-9EBA-48B2-A08C-A2C1F65C4B2A}" presName="spacer" presStyleCnt="0"/>
      <dgm:spPr/>
      <dgm:t>
        <a:bodyPr/>
        <a:lstStyle/>
        <a:p>
          <a:endParaRPr lang="ru-RU"/>
        </a:p>
      </dgm:t>
    </dgm:pt>
    <dgm:pt modelId="{1739DD87-5030-4357-891D-D21BB983E874}" type="pres">
      <dgm:prSet presAssocID="{D44F783A-019D-497F-8C54-930AE6DAC850}" presName="parentText" presStyleLbl="node1" presStyleIdx="11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5067353-6C39-48EF-8596-5E17E0EA46CC}" type="pres">
      <dgm:prSet presAssocID="{CD7FEB51-ADE0-4EBB-B67F-355898C3E4E7}" presName="spacer" presStyleCnt="0"/>
      <dgm:spPr/>
      <dgm:t>
        <a:bodyPr/>
        <a:lstStyle/>
        <a:p>
          <a:endParaRPr lang="ru-RU"/>
        </a:p>
      </dgm:t>
    </dgm:pt>
    <dgm:pt modelId="{436FCB6B-05CB-45E5-BB04-A2C09C3631FD}" type="pres">
      <dgm:prSet presAssocID="{CA768922-555F-45F5-B068-C681A61381C3}" presName="parentText" presStyleLbl="node1" presStyleIdx="12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9F68DE9-781F-4ACE-BB26-5EB292F5E558}" type="pres">
      <dgm:prSet presAssocID="{4F5CC456-34B1-4561-92A1-7CEE87164B0E}" presName="spacer" presStyleCnt="0"/>
      <dgm:spPr/>
      <dgm:t>
        <a:bodyPr/>
        <a:lstStyle/>
        <a:p>
          <a:endParaRPr lang="ru-RU"/>
        </a:p>
      </dgm:t>
    </dgm:pt>
    <dgm:pt modelId="{2D7A87DE-46EB-4F31-BB80-045439BC1539}" type="pres">
      <dgm:prSet presAssocID="{ABA5553E-3759-4845-88A5-40AA65092D52}" presName="parentText" presStyleLbl="node1" presStyleIdx="13" presStyleCnt="14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C214DD84-E6AB-4B3D-971C-FB2FBB13410D}" srcId="{6EDD8CBC-27AF-43FB-BD88-E1138AB97FF7}" destId="{D44F783A-019D-497F-8C54-930AE6DAC850}" srcOrd="11" destOrd="0" parTransId="{02216AD3-EE7E-4445-9FE1-F9F30735F45F}" sibTransId="{CD7FEB51-ADE0-4EBB-B67F-355898C3E4E7}"/>
    <dgm:cxn modelId="{A407C2EA-E122-4B7C-941F-370EDB08F5B8}" type="presOf" srcId="{6EDD8CBC-27AF-43FB-BD88-E1138AB97FF7}" destId="{42CE1186-B72F-436B-87B2-AFFBAEB8A82A}" srcOrd="0" destOrd="0" presId="urn:microsoft.com/office/officeart/2005/8/layout/vList2"/>
    <dgm:cxn modelId="{26AC6EE1-7258-4D09-A5FB-DCAB792EF122}" srcId="{6EDD8CBC-27AF-43FB-BD88-E1138AB97FF7}" destId="{CA768922-555F-45F5-B068-C681A61381C3}" srcOrd="12" destOrd="0" parTransId="{03406AB1-3184-44ED-A153-4C739E2A1C7C}" sibTransId="{4F5CC456-34B1-4561-92A1-7CEE87164B0E}"/>
    <dgm:cxn modelId="{7C43C38D-01F4-4310-BC69-5F02045D058B}" srcId="{6EDD8CBC-27AF-43FB-BD88-E1138AB97FF7}" destId="{DF51CE6F-076D-49FB-9004-7638D7C292A9}" srcOrd="2" destOrd="0" parTransId="{84B9E90D-7AB5-41B9-9863-93CC9CD3BB7D}" sibTransId="{22E40559-6DF7-4B2F-94B8-7F0F6CE982CF}"/>
    <dgm:cxn modelId="{B279AB98-FB79-41ED-98CC-952FEA8FEF76}" srcId="{6EDD8CBC-27AF-43FB-BD88-E1138AB97FF7}" destId="{496FD4A8-552F-4C07-B7E0-B5ACE1A00B9B}" srcOrd="4" destOrd="0" parTransId="{63069FCB-3E30-4A8A-AF92-E521ACE14C6D}" sibTransId="{749C04F5-5188-46D2-A211-BE8AD9C737A6}"/>
    <dgm:cxn modelId="{5AC14F7D-8CB7-4410-A6A1-73717B5EC94D}" type="presOf" srcId="{91B1C99B-939A-40C0-8E02-431F16ECF5C0}" destId="{A1EA260C-B62F-4D8E-A183-5C6103ABE8B1}" srcOrd="0" destOrd="0" presId="urn:microsoft.com/office/officeart/2005/8/layout/vList2"/>
    <dgm:cxn modelId="{40C29881-09AE-456D-B956-C6EF4BDF1383}" type="presOf" srcId="{9D4A4AD5-8360-4156-9C68-8BFF063A673E}" destId="{0B95EC51-D4AF-470F-8C98-E17CEAA257F8}" srcOrd="0" destOrd="0" presId="urn:microsoft.com/office/officeart/2005/8/layout/vList2"/>
    <dgm:cxn modelId="{34DFF35B-7A2C-4B54-BC11-BB40A9DDF3AA}" type="presOf" srcId="{4AEA587C-3476-48AC-BD12-EDEC775B7424}" destId="{DBF12AC1-9FA5-4403-B406-0FA2BFB8C4C6}" srcOrd="0" destOrd="0" presId="urn:microsoft.com/office/officeart/2005/8/layout/vList2"/>
    <dgm:cxn modelId="{49A3D804-09BC-4D3F-A2E0-902EEA463095}" type="presOf" srcId="{A37BC84A-45EE-4157-973B-CD51C373DC0E}" destId="{0C8AFBA3-0BC2-4240-8D86-5FFDF63E1833}" srcOrd="0" destOrd="0" presId="urn:microsoft.com/office/officeart/2005/8/layout/vList2"/>
    <dgm:cxn modelId="{00E95B22-912B-4106-9541-D9FAE2B95653}" type="presOf" srcId="{E439EDD7-ED0F-49EE-9DEA-83BC6B12E577}" destId="{01B77DD3-2F13-4F1E-8FA3-5BD81FDDB237}" srcOrd="0" destOrd="0" presId="urn:microsoft.com/office/officeart/2005/8/layout/vList2"/>
    <dgm:cxn modelId="{C77D281A-7CDE-4FA4-9198-72F0B0B2EED0}" srcId="{6EDD8CBC-27AF-43FB-BD88-E1138AB97FF7}" destId="{ABA5553E-3759-4845-88A5-40AA65092D52}" srcOrd="13" destOrd="0" parTransId="{5BD6B1FF-86EA-48EB-B2DD-67ACC732E48A}" sibTransId="{E92B2A2D-0841-4973-B47A-4F89CA5CDE48}"/>
    <dgm:cxn modelId="{6D420575-B263-4CB7-B428-6423A4139DF2}" type="presOf" srcId="{AAB71795-33BC-49F6-A0A7-520C316285FF}" destId="{3CE8E8F8-3025-4478-9771-0BCA8E9A7130}" srcOrd="0" destOrd="0" presId="urn:microsoft.com/office/officeart/2005/8/layout/vList2"/>
    <dgm:cxn modelId="{E8BEFC62-C839-4295-AD9E-2DA72E2CCC0E}" type="presOf" srcId="{D44F783A-019D-497F-8C54-930AE6DAC850}" destId="{1739DD87-5030-4357-891D-D21BB983E874}" srcOrd="0" destOrd="0" presId="urn:microsoft.com/office/officeart/2005/8/layout/vList2"/>
    <dgm:cxn modelId="{EE8C4490-A7F0-40C5-ABFD-B38F00220425}" type="presOf" srcId="{CA768922-555F-45F5-B068-C681A61381C3}" destId="{436FCB6B-05CB-45E5-BB04-A2C09C3631FD}" srcOrd="0" destOrd="0" presId="urn:microsoft.com/office/officeart/2005/8/layout/vList2"/>
    <dgm:cxn modelId="{A5BFB430-DEB5-4409-AC87-B5DADEC13A5E}" type="presOf" srcId="{11BD93A3-BB6B-4856-BDD5-697E2C27B642}" destId="{AD347A43-63DD-4412-BD40-35BAC85680BB}" srcOrd="0" destOrd="0" presId="urn:microsoft.com/office/officeart/2005/8/layout/vList2"/>
    <dgm:cxn modelId="{7EF5FEF4-E58A-42B2-9DE7-E041CB69465A}" srcId="{6EDD8CBC-27AF-43FB-BD88-E1138AB97FF7}" destId="{11BD93A3-BB6B-4856-BDD5-697E2C27B642}" srcOrd="0" destOrd="0" parTransId="{FE84077F-593F-455C-A8E6-068174C0C880}" sibTransId="{D18899F2-13E6-4944-9037-3B00F72EE449}"/>
    <dgm:cxn modelId="{23CD343A-008E-40DE-9AF9-A9830CBD8CB7}" type="presOf" srcId="{496FD4A8-552F-4C07-B7E0-B5ACE1A00B9B}" destId="{E18F2C1D-A211-4BB4-9C6B-E734BBBF4087}" srcOrd="0" destOrd="0" presId="urn:microsoft.com/office/officeart/2005/8/layout/vList2"/>
    <dgm:cxn modelId="{DFBA9138-07DE-41B0-8AC1-A3B55251B438}" srcId="{6EDD8CBC-27AF-43FB-BD88-E1138AB97FF7}" destId="{A37BC84A-45EE-4157-973B-CD51C373DC0E}" srcOrd="8" destOrd="0" parTransId="{7680C35E-BA9C-4D63-B947-4248C1AC77EB}" sibTransId="{5C920D95-E36F-4F75-8B87-6FCD42A045E0}"/>
    <dgm:cxn modelId="{F58B88A4-01D5-4E7E-A4D3-36CCAB45538F}" srcId="{6EDD8CBC-27AF-43FB-BD88-E1138AB97FF7}" destId="{E439EDD7-ED0F-49EE-9DEA-83BC6B12E577}" srcOrd="6" destOrd="0" parTransId="{B52C2C41-6F14-4ED5-9755-27FBF3823ECC}" sibTransId="{172C51D9-D3F2-4618-A4E5-F72B4229E5D5}"/>
    <dgm:cxn modelId="{D41FD6B9-9907-4DE4-9387-580A031FE39F}" type="presOf" srcId="{AFD00767-C103-4B4D-87C8-FB1C8C45D8B5}" destId="{160308EB-5522-4A2E-BA4B-1510D69178FF}" srcOrd="0" destOrd="0" presId="urn:microsoft.com/office/officeart/2005/8/layout/vList2"/>
    <dgm:cxn modelId="{60BFA016-9EBD-41E8-AB83-2F306CD088E3}" srcId="{6EDD8CBC-27AF-43FB-BD88-E1138AB97FF7}" destId="{4AEA587C-3476-48AC-BD12-EDEC775B7424}" srcOrd="1" destOrd="0" parTransId="{DD14096D-3031-4CF9-B68D-81D9A8289F7D}" sibTransId="{C421F735-9285-4737-82DA-EED79268DA0F}"/>
    <dgm:cxn modelId="{67F89233-7BEC-46C1-BD7F-3AE317C46395}" type="presOf" srcId="{ABA5553E-3759-4845-88A5-40AA65092D52}" destId="{2D7A87DE-46EB-4F31-BB80-045439BC1539}" srcOrd="0" destOrd="0" presId="urn:microsoft.com/office/officeart/2005/8/layout/vList2"/>
    <dgm:cxn modelId="{D0834908-1B43-4C1E-AF44-7DA8548288B1}" type="presOf" srcId="{DF51CE6F-076D-49FB-9004-7638D7C292A9}" destId="{08C1F425-867A-4681-AAA0-7E2C8E4D492D}" srcOrd="0" destOrd="0" presId="urn:microsoft.com/office/officeart/2005/8/layout/vList2"/>
    <dgm:cxn modelId="{C0890787-956C-4349-88BE-1D97716FF18C}" srcId="{6EDD8CBC-27AF-43FB-BD88-E1138AB97FF7}" destId="{19A6BC9B-9102-43A6-86AF-896E20C79284}" srcOrd="3" destOrd="0" parTransId="{9774E12D-CF26-4661-AAC1-5066F4631DCC}" sibTransId="{CCE171FE-EAB0-43C3-950E-46B79E0B1583}"/>
    <dgm:cxn modelId="{FA2C68C2-7196-49FC-BD9A-7BD06CF931CA}" srcId="{6EDD8CBC-27AF-43FB-BD88-E1138AB97FF7}" destId="{AAB71795-33BC-49F6-A0A7-520C316285FF}" srcOrd="5" destOrd="0" parTransId="{D5378149-9A7D-44A6-AEEE-B9CF2AA522C8}" sibTransId="{4B18ED73-A28F-440D-B060-FE1E700EE044}"/>
    <dgm:cxn modelId="{744035A1-7AB2-4BAB-94BE-F2D8EB49D532}" srcId="{6EDD8CBC-27AF-43FB-BD88-E1138AB97FF7}" destId="{AFD00767-C103-4B4D-87C8-FB1C8C45D8B5}" srcOrd="10" destOrd="0" parTransId="{AC3F4654-A92A-44EA-8BFF-97B605A99BC9}" sibTransId="{A00A0D1F-9EBA-48B2-A08C-A2C1F65C4B2A}"/>
    <dgm:cxn modelId="{43756A8C-6B8F-48E4-B7EF-C45943F3182B}" srcId="{6EDD8CBC-27AF-43FB-BD88-E1138AB97FF7}" destId="{9D4A4AD5-8360-4156-9C68-8BFF063A673E}" srcOrd="7" destOrd="0" parTransId="{A395D195-03C1-4D05-8914-94F8811F69E3}" sibTransId="{D4EFBC39-B23B-4A67-9BCD-737A96880FEE}"/>
    <dgm:cxn modelId="{9C3EEE31-ADAD-4BAB-9EB1-C1E85DB6B6CB}" type="presOf" srcId="{19A6BC9B-9102-43A6-86AF-896E20C79284}" destId="{75DC6C59-C8C6-4E06-8E7C-FFF9B39885CF}" srcOrd="0" destOrd="0" presId="urn:microsoft.com/office/officeart/2005/8/layout/vList2"/>
    <dgm:cxn modelId="{64606EFF-F608-4178-81BD-71E647A8B3A4}" srcId="{6EDD8CBC-27AF-43FB-BD88-E1138AB97FF7}" destId="{91B1C99B-939A-40C0-8E02-431F16ECF5C0}" srcOrd="9" destOrd="0" parTransId="{1A817592-93DA-44DE-BC2D-C18DB9811E3E}" sibTransId="{82F543DC-1997-42E8-BAF6-2BB3543CDB71}"/>
    <dgm:cxn modelId="{9F127E6E-1871-4245-B9BA-C6FD93A074C8}" type="presParOf" srcId="{42CE1186-B72F-436B-87B2-AFFBAEB8A82A}" destId="{AD347A43-63DD-4412-BD40-35BAC85680BB}" srcOrd="0" destOrd="0" presId="urn:microsoft.com/office/officeart/2005/8/layout/vList2"/>
    <dgm:cxn modelId="{E9CFA091-D3DC-48F9-9AB8-14FDEACC9190}" type="presParOf" srcId="{42CE1186-B72F-436B-87B2-AFFBAEB8A82A}" destId="{D46A94AA-F229-483A-A6A5-ED914F9574C9}" srcOrd="1" destOrd="0" presId="urn:microsoft.com/office/officeart/2005/8/layout/vList2"/>
    <dgm:cxn modelId="{5BBE3B78-24FD-4F6B-965E-4191EC300D1C}" type="presParOf" srcId="{42CE1186-B72F-436B-87B2-AFFBAEB8A82A}" destId="{DBF12AC1-9FA5-4403-B406-0FA2BFB8C4C6}" srcOrd="2" destOrd="0" presId="urn:microsoft.com/office/officeart/2005/8/layout/vList2"/>
    <dgm:cxn modelId="{B14E6031-8837-4C5F-909B-A8B6F75DC199}" type="presParOf" srcId="{42CE1186-B72F-436B-87B2-AFFBAEB8A82A}" destId="{59D36491-4B58-4FF5-83D7-806AA4A49D76}" srcOrd="3" destOrd="0" presId="urn:microsoft.com/office/officeart/2005/8/layout/vList2"/>
    <dgm:cxn modelId="{1AEC7468-F3CF-46CD-B112-A4AEFEDDFD25}" type="presParOf" srcId="{42CE1186-B72F-436B-87B2-AFFBAEB8A82A}" destId="{08C1F425-867A-4681-AAA0-7E2C8E4D492D}" srcOrd="4" destOrd="0" presId="urn:microsoft.com/office/officeart/2005/8/layout/vList2"/>
    <dgm:cxn modelId="{9320AACD-0215-40FA-B615-7350BC657613}" type="presParOf" srcId="{42CE1186-B72F-436B-87B2-AFFBAEB8A82A}" destId="{CDCEB3C7-F7EE-4937-9B10-E0E4FC7B1F59}" srcOrd="5" destOrd="0" presId="urn:microsoft.com/office/officeart/2005/8/layout/vList2"/>
    <dgm:cxn modelId="{A509B4E2-46DC-44B7-96A3-482DEED3AE04}" type="presParOf" srcId="{42CE1186-B72F-436B-87B2-AFFBAEB8A82A}" destId="{75DC6C59-C8C6-4E06-8E7C-FFF9B39885CF}" srcOrd="6" destOrd="0" presId="urn:microsoft.com/office/officeart/2005/8/layout/vList2"/>
    <dgm:cxn modelId="{1B737D87-080B-425B-BDFA-4D5EB050AB2D}" type="presParOf" srcId="{42CE1186-B72F-436B-87B2-AFFBAEB8A82A}" destId="{8DDAEFE7-B09E-4D31-93CE-2BE037B29E95}" srcOrd="7" destOrd="0" presId="urn:microsoft.com/office/officeart/2005/8/layout/vList2"/>
    <dgm:cxn modelId="{E69AB9BE-4404-45D5-968C-F4BDD5B1C31D}" type="presParOf" srcId="{42CE1186-B72F-436B-87B2-AFFBAEB8A82A}" destId="{E18F2C1D-A211-4BB4-9C6B-E734BBBF4087}" srcOrd="8" destOrd="0" presId="urn:microsoft.com/office/officeart/2005/8/layout/vList2"/>
    <dgm:cxn modelId="{F5959FA5-6E98-46FF-BC6E-8C5E379FB82E}" type="presParOf" srcId="{42CE1186-B72F-436B-87B2-AFFBAEB8A82A}" destId="{7C1796DB-DAFC-4BEA-9FAB-18900E6D1BB3}" srcOrd="9" destOrd="0" presId="urn:microsoft.com/office/officeart/2005/8/layout/vList2"/>
    <dgm:cxn modelId="{0BCF9DA4-4CA3-483A-BEE7-9E68B484059E}" type="presParOf" srcId="{42CE1186-B72F-436B-87B2-AFFBAEB8A82A}" destId="{3CE8E8F8-3025-4478-9771-0BCA8E9A7130}" srcOrd="10" destOrd="0" presId="urn:microsoft.com/office/officeart/2005/8/layout/vList2"/>
    <dgm:cxn modelId="{114AD5F3-1E44-453A-BBEB-1671FB36E29D}" type="presParOf" srcId="{42CE1186-B72F-436B-87B2-AFFBAEB8A82A}" destId="{AA8A4951-BCB1-473F-9731-F3687213DDC4}" srcOrd="11" destOrd="0" presId="urn:microsoft.com/office/officeart/2005/8/layout/vList2"/>
    <dgm:cxn modelId="{2DFFED3D-992E-4B0C-9E80-7FC0DBAAE781}" type="presParOf" srcId="{42CE1186-B72F-436B-87B2-AFFBAEB8A82A}" destId="{01B77DD3-2F13-4F1E-8FA3-5BD81FDDB237}" srcOrd="12" destOrd="0" presId="urn:microsoft.com/office/officeart/2005/8/layout/vList2"/>
    <dgm:cxn modelId="{BC60469F-D131-40D0-B9B7-76C12D0FA388}" type="presParOf" srcId="{42CE1186-B72F-436B-87B2-AFFBAEB8A82A}" destId="{D9A83900-96D4-4D43-BD95-E63811F8EF5B}" srcOrd="13" destOrd="0" presId="urn:microsoft.com/office/officeart/2005/8/layout/vList2"/>
    <dgm:cxn modelId="{AF18A9DC-7692-4917-AD22-FAD38C86ACB1}" type="presParOf" srcId="{42CE1186-B72F-436B-87B2-AFFBAEB8A82A}" destId="{0B95EC51-D4AF-470F-8C98-E17CEAA257F8}" srcOrd="14" destOrd="0" presId="urn:microsoft.com/office/officeart/2005/8/layout/vList2"/>
    <dgm:cxn modelId="{831611E6-E05F-4E0C-81B6-8C348CBD9475}" type="presParOf" srcId="{42CE1186-B72F-436B-87B2-AFFBAEB8A82A}" destId="{E5BBAF4C-0133-42CB-B71E-228D97E5FEFD}" srcOrd="15" destOrd="0" presId="urn:microsoft.com/office/officeart/2005/8/layout/vList2"/>
    <dgm:cxn modelId="{E1A110CC-8D6A-4F5B-B250-5476B740AF54}" type="presParOf" srcId="{42CE1186-B72F-436B-87B2-AFFBAEB8A82A}" destId="{0C8AFBA3-0BC2-4240-8D86-5FFDF63E1833}" srcOrd="16" destOrd="0" presId="urn:microsoft.com/office/officeart/2005/8/layout/vList2"/>
    <dgm:cxn modelId="{5869971E-F63D-471B-A40F-58530B715EFB}" type="presParOf" srcId="{42CE1186-B72F-436B-87B2-AFFBAEB8A82A}" destId="{71D699F4-3475-4C34-B291-1611C9CDCE9D}" srcOrd="17" destOrd="0" presId="urn:microsoft.com/office/officeart/2005/8/layout/vList2"/>
    <dgm:cxn modelId="{FB79C474-829F-4691-AB08-CBA135953AD9}" type="presParOf" srcId="{42CE1186-B72F-436B-87B2-AFFBAEB8A82A}" destId="{A1EA260C-B62F-4D8E-A183-5C6103ABE8B1}" srcOrd="18" destOrd="0" presId="urn:microsoft.com/office/officeart/2005/8/layout/vList2"/>
    <dgm:cxn modelId="{0969414F-A80E-4BD2-91B1-F6A1B587AE56}" type="presParOf" srcId="{42CE1186-B72F-436B-87B2-AFFBAEB8A82A}" destId="{CE7C1F3B-1C1D-40E4-92A5-EC32F216753D}" srcOrd="19" destOrd="0" presId="urn:microsoft.com/office/officeart/2005/8/layout/vList2"/>
    <dgm:cxn modelId="{D480DA46-3584-4672-8A55-B9FA1426417B}" type="presParOf" srcId="{42CE1186-B72F-436B-87B2-AFFBAEB8A82A}" destId="{160308EB-5522-4A2E-BA4B-1510D69178FF}" srcOrd="20" destOrd="0" presId="urn:microsoft.com/office/officeart/2005/8/layout/vList2"/>
    <dgm:cxn modelId="{1AEFEDC7-8267-4D88-96E0-B13A20483009}" type="presParOf" srcId="{42CE1186-B72F-436B-87B2-AFFBAEB8A82A}" destId="{0B8BDBB4-4C91-41D7-B42A-A0EE8C3F8047}" srcOrd="21" destOrd="0" presId="urn:microsoft.com/office/officeart/2005/8/layout/vList2"/>
    <dgm:cxn modelId="{96B2618C-2E7F-42B6-AC2A-5C5C9A83261E}" type="presParOf" srcId="{42CE1186-B72F-436B-87B2-AFFBAEB8A82A}" destId="{1739DD87-5030-4357-891D-D21BB983E874}" srcOrd="22" destOrd="0" presId="urn:microsoft.com/office/officeart/2005/8/layout/vList2"/>
    <dgm:cxn modelId="{D06E9E47-A08D-40E7-B572-5F9FAA087E8D}" type="presParOf" srcId="{42CE1186-B72F-436B-87B2-AFFBAEB8A82A}" destId="{C5067353-6C39-48EF-8596-5E17E0EA46CC}" srcOrd="23" destOrd="0" presId="urn:microsoft.com/office/officeart/2005/8/layout/vList2"/>
    <dgm:cxn modelId="{D9BEFD66-01FE-4493-AFE8-4ED554E5064F}" type="presParOf" srcId="{42CE1186-B72F-436B-87B2-AFFBAEB8A82A}" destId="{436FCB6B-05CB-45E5-BB04-A2C09C3631FD}" srcOrd="24" destOrd="0" presId="urn:microsoft.com/office/officeart/2005/8/layout/vList2"/>
    <dgm:cxn modelId="{63582A4D-246E-4499-AA70-8FFDDAD42F30}" type="presParOf" srcId="{42CE1186-B72F-436B-87B2-AFFBAEB8A82A}" destId="{C9F68DE9-781F-4ACE-BB26-5EB292F5E558}" srcOrd="25" destOrd="0" presId="urn:microsoft.com/office/officeart/2005/8/layout/vList2"/>
    <dgm:cxn modelId="{9B0B8A44-83CA-4D96-95CA-064268439190}" type="presParOf" srcId="{42CE1186-B72F-436B-87B2-AFFBAEB8A82A}" destId="{2D7A87DE-46EB-4F31-BB80-045439BC1539}" srcOrd="26" destOrd="0" presId="urn:microsoft.com/office/officeart/2005/8/layout/vList2"/>
  </dgm:cxnLst>
  <dgm:bg>
    <a:effectLst/>
  </dgm:bg>
  <dgm:whole>
    <a:effectLst/>
  </dgm:whole>
  <dgm:extLst>
    <a:ext uri="http://schemas.microsoft.com/office/drawing/2008/diagram">
      <dsp:dataModelExt xmlns:dsp="http://schemas.microsoft.com/office/drawing/2008/diagram" relId="rId10" minVer="http://schemas.openxmlformats.org/drawingml/2006/diagram"/>
    </a:ext>
  </dgm:extLst>
</dgm:dataModel>
</file>

<file path=ppt/diagrams/data6.xml><?xml version="1.0" encoding="utf-8"?>
<dgm:dataModel xmlns:dgm="http://schemas.openxmlformats.org/drawingml/2006/diagram" xmlns:a="http://schemas.openxmlformats.org/drawingml/2006/main">
  <dgm:ptLst>
    <dgm:pt modelId="{32C9960A-70C3-40C1-BAE6-0D512C8BAAD7}" type="doc">
      <dgm:prSet loTypeId="urn:microsoft.com/office/officeart/2005/8/layout/target3" loCatId="relationship" qsTypeId="urn:microsoft.com/office/officeart/2005/8/quickstyle/simple5" qsCatId="simple" csTypeId="urn:microsoft.com/office/officeart/2005/8/colors/colorful5" csCatId="colorful" phldr="1"/>
      <dgm:spPr/>
      <dgm:t>
        <a:bodyPr/>
        <a:lstStyle/>
        <a:p>
          <a:endParaRPr lang="ru-RU"/>
        </a:p>
      </dgm:t>
    </dgm:pt>
    <dgm:pt modelId="{1ED572ED-D765-4F87-A261-C4B7CCF0484D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93D23F91-B44B-468A-A8BE-A2CE568F3677}" type="parTrans" cxnId="{ADBC308E-28EC-4076-8EA6-BF7F7D5C8024}">
      <dgm:prSet/>
      <dgm:spPr/>
      <dgm:t>
        <a:bodyPr/>
        <a:lstStyle/>
        <a:p>
          <a:endParaRPr lang="ru-RU"/>
        </a:p>
      </dgm:t>
    </dgm:pt>
    <dgm:pt modelId="{1776C2C6-53F6-487A-818B-2D96DF540C17}" type="sibTrans" cxnId="{ADBC308E-28EC-4076-8EA6-BF7F7D5C8024}">
      <dgm:prSet/>
      <dgm:spPr/>
      <dgm:t>
        <a:bodyPr/>
        <a:lstStyle/>
        <a:p>
          <a:endParaRPr lang="ru-RU"/>
        </a:p>
      </dgm:t>
    </dgm:pt>
    <dgm:pt modelId="{3D3D17CE-79E0-4653-B5C9-3F108CAFBB6B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EEF89769-DAE5-44BB-9E56-A68C4C617C9E}" type="sibTrans" cxnId="{12D7BC9D-766D-4127-A6FD-DA15D5C74F03}">
      <dgm:prSet/>
      <dgm:spPr/>
      <dgm:t>
        <a:bodyPr/>
        <a:lstStyle/>
        <a:p>
          <a:endParaRPr lang="ru-RU"/>
        </a:p>
      </dgm:t>
    </dgm:pt>
    <dgm:pt modelId="{CD7D3BCD-CB2C-4DEE-9D7C-8FDD37FF003D}" type="parTrans" cxnId="{12D7BC9D-766D-4127-A6FD-DA15D5C74F03}">
      <dgm:prSet/>
      <dgm:spPr/>
      <dgm:t>
        <a:bodyPr/>
        <a:lstStyle/>
        <a:p>
          <a:endParaRPr lang="ru-RU"/>
        </a:p>
      </dgm:t>
    </dgm:pt>
    <dgm:pt modelId="{3AB2463B-55CA-4B7C-8C95-0362FD8F4790}">
      <dgm:prSet phldrT="[Текст]"/>
      <dgm:spPr>
        <a:solidFill>
          <a:schemeClr val="bg1">
            <a:alpha val="90000"/>
          </a:schemeClr>
        </a:solidFill>
      </dgm:spPr>
      <dgm:t>
        <a:bodyPr/>
        <a:lstStyle/>
        <a:p>
          <a:endParaRPr lang="ru-RU" b="1" dirty="0">
            <a:solidFill>
              <a:srgbClr val="FF0000"/>
            </a:solidFill>
          </a:endParaRPr>
        </a:p>
      </dgm:t>
    </dgm:pt>
    <dgm:pt modelId="{EBEF9917-FC5A-4813-BEA2-1178B203F93B}" type="sibTrans" cxnId="{2C26A317-7D15-4092-8F0D-B96D10969550}">
      <dgm:prSet/>
      <dgm:spPr/>
      <dgm:t>
        <a:bodyPr/>
        <a:lstStyle/>
        <a:p>
          <a:endParaRPr lang="ru-RU"/>
        </a:p>
      </dgm:t>
    </dgm:pt>
    <dgm:pt modelId="{14EA1EF4-A01F-4F37-82F5-88F33DC2F167}" type="parTrans" cxnId="{2C26A317-7D15-4092-8F0D-B96D10969550}">
      <dgm:prSet/>
      <dgm:spPr/>
      <dgm:t>
        <a:bodyPr/>
        <a:lstStyle/>
        <a:p>
          <a:endParaRPr lang="ru-RU"/>
        </a:p>
      </dgm:t>
    </dgm:pt>
    <dgm:pt modelId="{B7B9018C-2418-4653-B44E-2570DC2064DE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939E324E-AABD-4F25-93B9-DB9381CC7A2B}" type="parTrans" cxnId="{D22D2236-EBCC-4B6D-B475-CDB433993E12}">
      <dgm:prSet/>
      <dgm:spPr/>
      <dgm:t>
        <a:bodyPr/>
        <a:lstStyle/>
        <a:p>
          <a:endParaRPr lang="ru-RU"/>
        </a:p>
      </dgm:t>
    </dgm:pt>
    <dgm:pt modelId="{B51C55D2-8D6C-4B79-A7E4-3619033BA307}" type="sibTrans" cxnId="{D22D2236-EBCC-4B6D-B475-CDB433993E12}">
      <dgm:prSet/>
      <dgm:spPr/>
      <dgm:t>
        <a:bodyPr/>
        <a:lstStyle/>
        <a:p>
          <a:endParaRPr lang="ru-RU"/>
        </a:p>
      </dgm:t>
    </dgm:pt>
    <dgm:pt modelId="{56B59822-4FCE-44DC-9909-52A1E13E9A50}">
      <dgm:prSet phldrT="[Текст]"/>
      <dgm:spPr/>
      <dgm:t>
        <a:bodyPr/>
        <a:lstStyle/>
        <a:p>
          <a:endParaRPr lang="ru-RU" b="1" dirty="0">
            <a:solidFill>
              <a:srgbClr val="7030A0"/>
            </a:solidFill>
          </a:endParaRPr>
        </a:p>
      </dgm:t>
    </dgm:pt>
    <dgm:pt modelId="{54EC2AEB-4D71-4023-A128-A5EA75E2F630}" type="parTrans" cxnId="{740A4008-C15E-4FE7-99C8-1AB3BF66B997}">
      <dgm:prSet/>
      <dgm:spPr/>
      <dgm:t>
        <a:bodyPr/>
        <a:lstStyle/>
        <a:p>
          <a:endParaRPr lang="ru-RU"/>
        </a:p>
      </dgm:t>
    </dgm:pt>
    <dgm:pt modelId="{08CFE7EF-C446-4F4F-A3F4-534AF687879E}" type="sibTrans" cxnId="{740A4008-C15E-4FE7-99C8-1AB3BF66B997}">
      <dgm:prSet/>
      <dgm:spPr/>
      <dgm:t>
        <a:bodyPr/>
        <a:lstStyle/>
        <a:p>
          <a:endParaRPr lang="ru-RU"/>
        </a:p>
      </dgm:t>
    </dgm:pt>
    <dgm:pt modelId="{AC31C9B1-40DD-4800-A2F1-18ACEA653620}" type="pres">
      <dgm:prSet presAssocID="{32C9960A-70C3-40C1-BAE6-0D512C8BAAD7}" presName="Name0" presStyleCnt="0">
        <dgm:presLayoutVars>
          <dgm:chMax val="7"/>
          <dgm:dir/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AADEDE6B-0503-43D0-BCE0-63A0781B6868}" type="pres">
      <dgm:prSet presAssocID="{B7B9018C-2418-4653-B44E-2570DC2064DE}" presName="circle1" presStyleLbl="node1" presStyleIdx="0" presStyleCnt="5"/>
      <dgm:spPr/>
    </dgm:pt>
    <dgm:pt modelId="{72044CB5-6E60-4692-972F-17E308F77BDB}" type="pres">
      <dgm:prSet presAssocID="{B7B9018C-2418-4653-B44E-2570DC2064DE}" presName="space" presStyleCnt="0"/>
      <dgm:spPr/>
    </dgm:pt>
    <dgm:pt modelId="{FF73A80D-B4A3-4CA6-8309-16A17BBB2D6B}" type="pres">
      <dgm:prSet presAssocID="{B7B9018C-2418-4653-B44E-2570DC2064DE}" presName="rect1" presStyleLbl="alignAcc1" presStyleIdx="0" presStyleCnt="5"/>
      <dgm:spPr/>
      <dgm:t>
        <a:bodyPr/>
        <a:lstStyle/>
        <a:p>
          <a:endParaRPr lang="ru-RU"/>
        </a:p>
      </dgm:t>
    </dgm:pt>
    <dgm:pt modelId="{B8496134-E4F9-4FF7-8457-591030D3BBB8}" type="pres">
      <dgm:prSet presAssocID="{56B59822-4FCE-44DC-9909-52A1E13E9A50}" presName="vertSpace2" presStyleLbl="node1" presStyleIdx="0" presStyleCnt="5"/>
      <dgm:spPr/>
    </dgm:pt>
    <dgm:pt modelId="{15E26E99-DD6C-45AE-BE6E-EDE9A58F07CD}" type="pres">
      <dgm:prSet presAssocID="{56B59822-4FCE-44DC-9909-52A1E13E9A50}" presName="circle2" presStyleLbl="node1" presStyleIdx="1" presStyleCnt="5" custScaleY="96634" custLinFactNeighborX="376" custLinFactNeighborY="10871"/>
      <dgm:spPr/>
    </dgm:pt>
    <dgm:pt modelId="{C85ED7D1-4530-4BE2-A4AA-3209C0A95B0F}" type="pres">
      <dgm:prSet presAssocID="{56B59822-4FCE-44DC-9909-52A1E13E9A50}" presName="rect2" presStyleLbl="alignAcc1" presStyleIdx="1" presStyleCnt="5" custScaleY="95155" custLinFactNeighborY="8665"/>
      <dgm:spPr/>
      <dgm:t>
        <a:bodyPr/>
        <a:lstStyle/>
        <a:p>
          <a:endParaRPr lang="ru-RU"/>
        </a:p>
      </dgm:t>
    </dgm:pt>
    <dgm:pt modelId="{A8FEA81D-F161-49F5-AD90-01B13F27146B}" type="pres">
      <dgm:prSet presAssocID="{1ED572ED-D765-4F87-A261-C4B7CCF0484D}" presName="vertSpace3" presStyleLbl="node1" presStyleIdx="1" presStyleCnt="5"/>
      <dgm:spPr/>
    </dgm:pt>
    <dgm:pt modelId="{CDEBFB7A-6311-4145-9B9B-25384880FF33}" type="pres">
      <dgm:prSet presAssocID="{1ED572ED-D765-4F87-A261-C4B7CCF0484D}" presName="circle3" presStyleLbl="node1" presStyleIdx="2" presStyleCnt="5" custScaleY="97422" custLinFactNeighborX="512" custLinFactNeighborY="20355"/>
      <dgm:spPr/>
    </dgm:pt>
    <dgm:pt modelId="{9F769886-E2CC-4E37-B633-ABC46F5332F5}" type="pres">
      <dgm:prSet presAssocID="{1ED572ED-D765-4F87-A261-C4B7CCF0484D}" presName="rect3" presStyleLbl="alignAcc1" presStyleIdx="2" presStyleCnt="5" custScaleY="97059" custLinFactNeighborY="18591"/>
      <dgm:spPr/>
      <dgm:t>
        <a:bodyPr/>
        <a:lstStyle/>
        <a:p>
          <a:endParaRPr lang="ru-RU"/>
        </a:p>
      </dgm:t>
    </dgm:pt>
    <dgm:pt modelId="{B023DA15-30AB-4FC0-AD26-D180A9829A4D}" type="pres">
      <dgm:prSet presAssocID="{3AB2463B-55CA-4B7C-8C95-0362FD8F4790}" presName="vertSpace4" presStyleLbl="node1" presStyleIdx="2" presStyleCnt="5"/>
      <dgm:spPr/>
    </dgm:pt>
    <dgm:pt modelId="{FE3D3CB5-E939-441C-992B-4D3D9C8BCA42}" type="pres">
      <dgm:prSet presAssocID="{3AB2463B-55CA-4B7C-8C95-0362FD8F4790}" presName="circle4" presStyleLbl="node1" presStyleIdx="3" presStyleCnt="5" custScaleY="101653" custLinFactNeighborX="834" custLinFactNeighborY="41116"/>
      <dgm:spPr/>
    </dgm:pt>
    <dgm:pt modelId="{406770CC-52E5-4C00-BF5F-A6CAA9F2B0F1}" type="pres">
      <dgm:prSet presAssocID="{3AB2463B-55CA-4B7C-8C95-0362FD8F4790}" presName="rect4" presStyleLbl="alignAcc1" presStyleIdx="3" presStyleCnt="5" custScaleY="101000" custLinFactNeighborY="40620"/>
      <dgm:spPr/>
      <dgm:t>
        <a:bodyPr/>
        <a:lstStyle/>
        <a:p>
          <a:endParaRPr lang="ru-RU"/>
        </a:p>
      </dgm:t>
    </dgm:pt>
    <dgm:pt modelId="{5F65020B-D91E-4A14-982E-31DEAE59F89B}" type="pres">
      <dgm:prSet presAssocID="{3D3D17CE-79E0-4653-B5C9-3F108CAFBB6B}" presName="vertSpace5" presStyleLbl="node1" presStyleIdx="3" presStyleCnt="5"/>
      <dgm:spPr/>
    </dgm:pt>
    <dgm:pt modelId="{BADDE4A4-F130-4633-8FA4-D3B357EECC53}" type="pres">
      <dgm:prSet presAssocID="{3D3D17CE-79E0-4653-B5C9-3F108CAFBB6B}" presName="circle5" presStyleLbl="node1" presStyleIdx="4" presStyleCnt="5" custScaleY="120754" custLinFactY="16448" custLinFactNeighborX="284" custLinFactNeighborY="100000"/>
      <dgm:spPr/>
    </dgm:pt>
    <dgm:pt modelId="{F40DC388-C621-4A4E-A06C-9341A33D22E5}" type="pres">
      <dgm:prSet presAssocID="{3D3D17CE-79E0-4653-B5C9-3F108CAFBB6B}" presName="rect5" presStyleLbl="alignAcc1" presStyleIdx="4" presStyleCnt="5" custScaleY="117506" custLinFactY="16580" custLinFactNeighborY="100000"/>
      <dgm:spPr/>
      <dgm:t>
        <a:bodyPr/>
        <a:lstStyle/>
        <a:p>
          <a:endParaRPr lang="ru-RU"/>
        </a:p>
      </dgm:t>
    </dgm:pt>
    <dgm:pt modelId="{CAB8C485-6C16-40F7-9D22-9D3B5706FB72}" type="pres">
      <dgm:prSet presAssocID="{B7B9018C-2418-4653-B44E-2570DC2064DE}" presName="rect1ParTxNoCh" presStyleLbl="alignAcc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B8CE7DD-66FA-42EB-844E-149E39E02593}" type="pres">
      <dgm:prSet presAssocID="{56B59822-4FCE-44DC-9909-52A1E13E9A50}" presName="rect2ParTxNoCh" presStyleLbl="alignAcc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C8908239-3469-480D-A5A1-60D03656CAF0}" type="pres">
      <dgm:prSet presAssocID="{1ED572ED-D765-4F87-A261-C4B7CCF0484D}" presName="rect3ParTxNoCh" presStyleLbl="alignAcc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6C11D27D-1C9E-4102-992C-BE73513A4CF9}" type="pres">
      <dgm:prSet presAssocID="{3AB2463B-55CA-4B7C-8C95-0362FD8F4790}" presName="rect4ParTxNoCh" presStyleLbl="alignAcc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40667E5A-E615-4F72-B9B5-4AD665E4606B}" type="pres">
      <dgm:prSet presAssocID="{3D3D17CE-79E0-4653-B5C9-3F108CAFBB6B}" presName="rect5ParTxNoCh" presStyleLbl="alignAcc1" presStyleIdx="4" presStyleCnt="5">
        <dgm:presLayoutVars>
          <dgm:chMax val="1"/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740A4008-C15E-4FE7-99C8-1AB3BF66B997}" srcId="{32C9960A-70C3-40C1-BAE6-0D512C8BAAD7}" destId="{56B59822-4FCE-44DC-9909-52A1E13E9A50}" srcOrd="1" destOrd="0" parTransId="{54EC2AEB-4D71-4023-A128-A5EA75E2F630}" sibTransId="{08CFE7EF-C446-4F4F-A3F4-534AF687879E}"/>
    <dgm:cxn modelId="{73E57663-7C45-4E6A-96C3-2BB0BE596B8C}" type="presOf" srcId="{56B59822-4FCE-44DC-9909-52A1E13E9A50}" destId="{CB8CE7DD-66FA-42EB-844E-149E39E02593}" srcOrd="1" destOrd="0" presId="urn:microsoft.com/office/officeart/2005/8/layout/target3"/>
    <dgm:cxn modelId="{12D7BC9D-766D-4127-A6FD-DA15D5C74F03}" srcId="{32C9960A-70C3-40C1-BAE6-0D512C8BAAD7}" destId="{3D3D17CE-79E0-4653-B5C9-3F108CAFBB6B}" srcOrd="4" destOrd="0" parTransId="{CD7D3BCD-CB2C-4DEE-9D7C-8FDD37FF003D}" sibTransId="{EEF89769-DAE5-44BB-9E56-A68C4C617C9E}"/>
    <dgm:cxn modelId="{B50090AD-46C3-4FB2-9A54-5D6BF03DD82E}" type="presOf" srcId="{B7B9018C-2418-4653-B44E-2570DC2064DE}" destId="{CAB8C485-6C16-40F7-9D22-9D3B5706FB72}" srcOrd="1" destOrd="0" presId="urn:microsoft.com/office/officeart/2005/8/layout/target3"/>
    <dgm:cxn modelId="{3D75658A-FF97-43C1-BC7D-9FF99F1FB3D1}" type="presOf" srcId="{3AB2463B-55CA-4B7C-8C95-0362FD8F4790}" destId="{406770CC-52E5-4C00-BF5F-A6CAA9F2B0F1}" srcOrd="0" destOrd="0" presId="urn:microsoft.com/office/officeart/2005/8/layout/target3"/>
    <dgm:cxn modelId="{58427C2C-55F9-47BF-80A1-5B59E3908441}" type="presOf" srcId="{32C9960A-70C3-40C1-BAE6-0D512C8BAAD7}" destId="{AC31C9B1-40DD-4800-A2F1-18ACEA653620}" srcOrd="0" destOrd="0" presId="urn:microsoft.com/office/officeart/2005/8/layout/target3"/>
    <dgm:cxn modelId="{39B660B6-3418-4BD0-9316-3D0B88C8BF70}" type="presOf" srcId="{3AB2463B-55CA-4B7C-8C95-0362FD8F4790}" destId="{6C11D27D-1C9E-4102-992C-BE73513A4CF9}" srcOrd="1" destOrd="0" presId="urn:microsoft.com/office/officeart/2005/8/layout/target3"/>
    <dgm:cxn modelId="{ADBC308E-28EC-4076-8EA6-BF7F7D5C8024}" srcId="{32C9960A-70C3-40C1-BAE6-0D512C8BAAD7}" destId="{1ED572ED-D765-4F87-A261-C4B7CCF0484D}" srcOrd="2" destOrd="0" parTransId="{93D23F91-B44B-468A-A8BE-A2CE568F3677}" sibTransId="{1776C2C6-53F6-487A-818B-2D96DF540C17}"/>
    <dgm:cxn modelId="{20AC80EB-0438-4554-8414-11F4662559B3}" type="presOf" srcId="{3D3D17CE-79E0-4653-B5C9-3F108CAFBB6B}" destId="{40667E5A-E615-4F72-B9B5-4AD665E4606B}" srcOrd="1" destOrd="0" presId="urn:microsoft.com/office/officeart/2005/8/layout/target3"/>
    <dgm:cxn modelId="{D22D2236-EBCC-4B6D-B475-CDB433993E12}" srcId="{32C9960A-70C3-40C1-BAE6-0D512C8BAAD7}" destId="{B7B9018C-2418-4653-B44E-2570DC2064DE}" srcOrd="0" destOrd="0" parTransId="{939E324E-AABD-4F25-93B9-DB9381CC7A2B}" sibTransId="{B51C55D2-8D6C-4B79-A7E4-3619033BA307}"/>
    <dgm:cxn modelId="{469803F5-24D9-4606-AF7B-8152C98C2D6B}" type="presOf" srcId="{1ED572ED-D765-4F87-A261-C4B7CCF0484D}" destId="{C8908239-3469-480D-A5A1-60D03656CAF0}" srcOrd="1" destOrd="0" presId="urn:microsoft.com/office/officeart/2005/8/layout/target3"/>
    <dgm:cxn modelId="{2C26A317-7D15-4092-8F0D-B96D10969550}" srcId="{32C9960A-70C3-40C1-BAE6-0D512C8BAAD7}" destId="{3AB2463B-55CA-4B7C-8C95-0362FD8F4790}" srcOrd="3" destOrd="0" parTransId="{14EA1EF4-A01F-4F37-82F5-88F33DC2F167}" sibTransId="{EBEF9917-FC5A-4813-BEA2-1178B203F93B}"/>
    <dgm:cxn modelId="{5A4F7FEB-E557-4473-BB59-18B625C28C2A}" type="presOf" srcId="{1ED572ED-D765-4F87-A261-C4B7CCF0484D}" destId="{9F769886-E2CC-4E37-B633-ABC46F5332F5}" srcOrd="0" destOrd="0" presId="urn:microsoft.com/office/officeart/2005/8/layout/target3"/>
    <dgm:cxn modelId="{C0D6F0E6-9F57-4D1E-85BB-F255F8FC8F8E}" type="presOf" srcId="{3D3D17CE-79E0-4653-B5C9-3F108CAFBB6B}" destId="{F40DC388-C621-4A4E-A06C-9341A33D22E5}" srcOrd="0" destOrd="0" presId="urn:microsoft.com/office/officeart/2005/8/layout/target3"/>
    <dgm:cxn modelId="{027959B6-D17E-453D-93AB-1D87126763D1}" type="presOf" srcId="{B7B9018C-2418-4653-B44E-2570DC2064DE}" destId="{FF73A80D-B4A3-4CA6-8309-16A17BBB2D6B}" srcOrd="0" destOrd="0" presId="urn:microsoft.com/office/officeart/2005/8/layout/target3"/>
    <dgm:cxn modelId="{C3123B87-6A13-4669-825B-0F38C3B0FA53}" type="presOf" srcId="{56B59822-4FCE-44DC-9909-52A1E13E9A50}" destId="{C85ED7D1-4530-4BE2-A4AA-3209C0A95B0F}" srcOrd="0" destOrd="0" presId="urn:microsoft.com/office/officeart/2005/8/layout/target3"/>
    <dgm:cxn modelId="{24B94B10-BF5E-49A9-BCAC-E9D4DD774F35}" type="presParOf" srcId="{AC31C9B1-40DD-4800-A2F1-18ACEA653620}" destId="{AADEDE6B-0503-43D0-BCE0-63A0781B6868}" srcOrd="0" destOrd="0" presId="urn:microsoft.com/office/officeart/2005/8/layout/target3"/>
    <dgm:cxn modelId="{09651F1B-939D-4B51-AF43-027A0B3D7428}" type="presParOf" srcId="{AC31C9B1-40DD-4800-A2F1-18ACEA653620}" destId="{72044CB5-6E60-4692-972F-17E308F77BDB}" srcOrd="1" destOrd="0" presId="urn:microsoft.com/office/officeart/2005/8/layout/target3"/>
    <dgm:cxn modelId="{F5D8F988-A435-4571-8891-7181532F5F2D}" type="presParOf" srcId="{AC31C9B1-40DD-4800-A2F1-18ACEA653620}" destId="{FF73A80D-B4A3-4CA6-8309-16A17BBB2D6B}" srcOrd="2" destOrd="0" presId="urn:microsoft.com/office/officeart/2005/8/layout/target3"/>
    <dgm:cxn modelId="{0A302285-08D7-46FF-BED7-0C7F9EF1531A}" type="presParOf" srcId="{AC31C9B1-40DD-4800-A2F1-18ACEA653620}" destId="{B8496134-E4F9-4FF7-8457-591030D3BBB8}" srcOrd="3" destOrd="0" presId="urn:microsoft.com/office/officeart/2005/8/layout/target3"/>
    <dgm:cxn modelId="{C31F3287-910D-4B23-B965-6F5492CFDC51}" type="presParOf" srcId="{AC31C9B1-40DD-4800-A2F1-18ACEA653620}" destId="{15E26E99-DD6C-45AE-BE6E-EDE9A58F07CD}" srcOrd="4" destOrd="0" presId="urn:microsoft.com/office/officeart/2005/8/layout/target3"/>
    <dgm:cxn modelId="{B5A63181-6A9D-41CD-B10F-F6A9105CEE8C}" type="presParOf" srcId="{AC31C9B1-40DD-4800-A2F1-18ACEA653620}" destId="{C85ED7D1-4530-4BE2-A4AA-3209C0A95B0F}" srcOrd="5" destOrd="0" presId="urn:microsoft.com/office/officeart/2005/8/layout/target3"/>
    <dgm:cxn modelId="{387C9672-7947-4800-979B-ADD85B55B94A}" type="presParOf" srcId="{AC31C9B1-40DD-4800-A2F1-18ACEA653620}" destId="{A8FEA81D-F161-49F5-AD90-01B13F27146B}" srcOrd="6" destOrd="0" presId="urn:microsoft.com/office/officeart/2005/8/layout/target3"/>
    <dgm:cxn modelId="{2A4D2DF3-94F9-4E47-915D-95FCEA946121}" type="presParOf" srcId="{AC31C9B1-40DD-4800-A2F1-18ACEA653620}" destId="{CDEBFB7A-6311-4145-9B9B-25384880FF33}" srcOrd="7" destOrd="0" presId="urn:microsoft.com/office/officeart/2005/8/layout/target3"/>
    <dgm:cxn modelId="{4C4147A0-94E1-468B-97F4-BBD156BB8176}" type="presParOf" srcId="{AC31C9B1-40DD-4800-A2F1-18ACEA653620}" destId="{9F769886-E2CC-4E37-B633-ABC46F5332F5}" srcOrd="8" destOrd="0" presId="urn:microsoft.com/office/officeart/2005/8/layout/target3"/>
    <dgm:cxn modelId="{CD846373-C034-49F6-A2D7-BA3410BEF1E8}" type="presParOf" srcId="{AC31C9B1-40DD-4800-A2F1-18ACEA653620}" destId="{B023DA15-30AB-4FC0-AD26-D180A9829A4D}" srcOrd="9" destOrd="0" presId="urn:microsoft.com/office/officeart/2005/8/layout/target3"/>
    <dgm:cxn modelId="{739CD9BB-E023-4C27-9BEC-12EE78BD9721}" type="presParOf" srcId="{AC31C9B1-40DD-4800-A2F1-18ACEA653620}" destId="{FE3D3CB5-E939-441C-992B-4D3D9C8BCA42}" srcOrd="10" destOrd="0" presId="urn:microsoft.com/office/officeart/2005/8/layout/target3"/>
    <dgm:cxn modelId="{8C12441D-C353-4E97-85F1-8BA81ECD34BF}" type="presParOf" srcId="{AC31C9B1-40DD-4800-A2F1-18ACEA653620}" destId="{406770CC-52E5-4C00-BF5F-A6CAA9F2B0F1}" srcOrd="11" destOrd="0" presId="urn:microsoft.com/office/officeart/2005/8/layout/target3"/>
    <dgm:cxn modelId="{6D34F474-20CE-4F1F-99FF-B5BED76EBD90}" type="presParOf" srcId="{AC31C9B1-40DD-4800-A2F1-18ACEA653620}" destId="{5F65020B-D91E-4A14-982E-31DEAE59F89B}" srcOrd="12" destOrd="0" presId="urn:microsoft.com/office/officeart/2005/8/layout/target3"/>
    <dgm:cxn modelId="{C55457B3-BF09-4365-9A35-E27012EB1404}" type="presParOf" srcId="{AC31C9B1-40DD-4800-A2F1-18ACEA653620}" destId="{BADDE4A4-F130-4633-8FA4-D3B357EECC53}" srcOrd="13" destOrd="0" presId="urn:microsoft.com/office/officeart/2005/8/layout/target3"/>
    <dgm:cxn modelId="{CAE386CB-C02B-46F7-AFDC-AD89917F18DC}" type="presParOf" srcId="{AC31C9B1-40DD-4800-A2F1-18ACEA653620}" destId="{F40DC388-C621-4A4E-A06C-9341A33D22E5}" srcOrd="14" destOrd="0" presId="urn:microsoft.com/office/officeart/2005/8/layout/target3"/>
    <dgm:cxn modelId="{E8F4E949-03D1-4B15-AF38-88E7A25D68A2}" type="presParOf" srcId="{AC31C9B1-40DD-4800-A2F1-18ACEA653620}" destId="{CAB8C485-6C16-40F7-9D22-9D3B5706FB72}" srcOrd="15" destOrd="0" presId="urn:microsoft.com/office/officeart/2005/8/layout/target3"/>
    <dgm:cxn modelId="{A2D4C253-5303-4B28-BF1B-1A40211CC2A2}" type="presParOf" srcId="{AC31C9B1-40DD-4800-A2F1-18ACEA653620}" destId="{CB8CE7DD-66FA-42EB-844E-149E39E02593}" srcOrd="16" destOrd="0" presId="urn:microsoft.com/office/officeart/2005/8/layout/target3"/>
    <dgm:cxn modelId="{EC1B67D2-A7EC-44AF-B3AA-2D7AD5730177}" type="presParOf" srcId="{AC31C9B1-40DD-4800-A2F1-18ACEA653620}" destId="{C8908239-3469-480D-A5A1-60D03656CAF0}" srcOrd="17" destOrd="0" presId="urn:microsoft.com/office/officeart/2005/8/layout/target3"/>
    <dgm:cxn modelId="{93A1A259-5483-452F-8406-D01C959C9676}" type="presParOf" srcId="{AC31C9B1-40DD-4800-A2F1-18ACEA653620}" destId="{6C11D27D-1C9E-4102-992C-BE73513A4CF9}" srcOrd="18" destOrd="0" presId="urn:microsoft.com/office/officeart/2005/8/layout/target3"/>
    <dgm:cxn modelId="{314FC77E-4FC9-4D55-A5B2-AE6BE2DABD6A}" type="presParOf" srcId="{AC31C9B1-40DD-4800-A2F1-18ACEA653620}" destId="{40667E5A-E615-4F72-B9B5-4AD665E4606B}" srcOrd="19" destOrd="0" presId="urn:microsoft.com/office/officeart/2005/8/layout/target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7.xml><?xml version="1.0" encoding="utf-8"?>
<dgm:dataModel xmlns:dgm="http://schemas.openxmlformats.org/drawingml/2006/diagram" xmlns:a="http://schemas.openxmlformats.org/drawingml/2006/main">
  <dgm:ptLst>
    <dgm:pt modelId="{6EDD8CBC-27AF-43FB-BD88-E1138AB97FF7}" type="doc">
      <dgm:prSet loTypeId="urn:microsoft.com/office/officeart/2005/8/layout/vList2" loCatId="list" qsTypeId="urn:microsoft.com/office/officeart/2005/8/quickstyle/simple1" qsCatId="simple" csTypeId="urn:microsoft.com/office/officeart/2005/8/colors/accent2_3" csCatId="accent2" phldr="1"/>
      <dgm:spPr/>
      <dgm:t>
        <a:bodyPr/>
        <a:lstStyle/>
        <a:p>
          <a:endParaRPr lang="ru-RU"/>
        </a:p>
      </dgm:t>
    </dgm:pt>
    <dgm:pt modelId="{63F01A36-94F8-4FB0-A6E3-27933882ECE0}">
      <dgm:prSet phldrT="[Текст]" custT="1"/>
      <dgm:spPr>
        <a:solidFill>
          <a:schemeClr val="tx2">
            <a:lumMod val="60000"/>
            <a:lumOff val="40000"/>
          </a:schemeClr>
        </a:solidFill>
        <a:scene3d>
          <a:camera prst="orthographicFront"/>
          <a:lightRig rig="threePt" dir="t"/>
        </a:scene3d>
        <a:sp3d>
          <a:bevelT/>
        </a:sp3d>
      </dgm:spPr>
      <dgm:t>
        <a:bodyPr/>
        <a:lstStyle/>
        <a:p>
          <a:pPr algn="ctr"/>
          <a:r>
            <a:rPr lang="ru-RU" sz="1800" b="1" dirty="0" smtClean="0">
              <a:latin typeface="Arial" pitchFamily="34" charset="0"/>
              <a:cs typeface="Arial" pitchFamily="34" charset="0"/>
            </a:rPr>
            <a:t>Оперативная и периодическая информация о состоянии рынка розничной торговли</a:t>
          </a:r>
          <a:endParaRPr lang="ru-RU" sz="1800" b="1" dirty="0">
            <a:latin typeface="Arial" pitchFamily="34" charset="0"/>
            <a:cs typeface="Arial" pitchFamily="34" charset="0"/>
          </a:endParaRPr>
        </a:p>
      </dgm:t>
    </dgm:pt>
    <dgm:pt modelId="{A10E61C2-E1FE-4778-9494-1FC8049C7675}" type="parTrans" cxnId="{AC22BE28-5ABC-43AF-9987-1F40439FFB41}">
      <dgm:prSet/>
      <dgm:spPr/>
      <dgm:t>
        <a:bodyPr/>
        <a:lstStyle/>
        <a:p>
          <a:endParaRPr lang="ru-RU"/>
        </a:p>
      </dgm:t>
    </dgm:pt>
    <dgm:pt modelId="{887A4069-69BB-43AC-98D3-D6DE19630B0C}" type="sibTrans" cxnId="{AC22BE28-5ABC-43AF-9987-1F40439FFB41}">
      <dgm:prSet/>
      <dgm:spPr/>
      <dgm:t>
        <a:bodyPr/>
        <a:lstStyle/>
        <a:p>
          <a:endParaRPr lang="ru-RU"/>
        </a:p>
      </dgm:t>
    </dgm:pt>
    <dgm:pt modelId="{1B84D707-6806-4373-A41A-80DD4123EFE2}">
      <dgm:prSet phldrT="[Текст]" custT="1"/>
      <dgm:spPr/>
      <dgm:t>
        <a:bodyPr/>
        <a:lstStyle/>
        <a:p>
          <a:endParaRPr lang="ru-RU" sz="1600" dirty="0">
            <a:solidFill>
              <a:srgbClr val="FF0000"/>
            </a:solidFill>
          </a:endParaRPr>
        </a:p>
      </dgm:t>
    </dgm:pt>
    <dgm:pt modelId="{7D0B0D1B-2CDE-4AD6-8072-00AA8A0D6F67}" type="parTrans" cxnId="{FECB9202-7B33-40F8-8971-D736E7D5798A}">
      <dgm:prSet/>
      <dgm:spPr/>
      <dgm:t>
        <a:bodyPr/>
        <a:lstStyle/>
        <a:p>
          <a:endParaRPr lang="ru-RU"/>
        </a:p>
      </dgm:t>
    </dgm:pt>
    <dgm:pt modelId="{BF922692-84A1-4B5B-9C5A-7441C061B6D6}" type="sibTrans" cxnId="{FECB9202-7B33-40F8-8971-D736E7D5798A}">
      <dgm:prSet/>
      <dgm:spPr/>
      <dgm:t>
        <a:bodyPr/>
        <a:lstStyle/>
        <a:p>
          <a:endParaRPr lang="ru-RU"/>
        </a:p>
      </dgm:t>
    </dgm:pt>
    <dgm:pt modelId="{765C3922-FEDD-4140-83DE-B4B228069888}" type="pres">
      <dgm:prSet presAssocID="{6EDD8CBC-27AF-43FB-BD88-E1138AB97FF7}" presName="linear" presStyleCnt="0">
        <dgm:presLayoutVars>
          <dgm:animLvl val="lvl"/>
          <dgm:resizeHandles val="exact"/>
        </dgm:presLayoutVars>
      </dgm:prSet>
      <dgm:spPr/>
      <dgm:t>
        <a:bodyPr/>
        <a:lstStyle/>
        <a:p>
          <a:endParaRPr lang="ru-RU"/>
        </a:p>
      </dgm:t>
    </dgm:pt>
    <dgm:pt modelId="{F7A8FA83-9B98-4B84-B80D-986416BEE2DD}" type="pres">
      <dgm:prSet presAssocID="{63F01A36-94F8-4FB0-A6E3-27933882ECE0}" presName="parentText" presStyleLbl="node1" presStyleIdx="0" presStyleCnt="1" custScaleY="104166">
        <dgm:presLayoutVars>
          <dgm:chMax val="0"/>
          <dgm:bulletEnabled val="1"/>
        </dgm:presLayoutVars>
      </dgm:prSet>
      <dgm:spPr/>
      <dgm:t>
        <a:bodyPr/>
        <a:lstStyle/>
        <a:p>
          <a:endParaRPr lang="ru-RU"/>
        </a:p>
      </dgm:t>
    </dgm:pt>
    <dgm:pt modelId="{3C76E3AE-D0FA-4F5C-AA35-BC99E2C2A883}" type="pres">
      <dgm:prSet presAssocID="{63F01A36-94F8-4FB0-A6E3-27933882ECE0}" presName="childText" presStyleLbl="revTx" presStyleIdx="0" presStyleCnt="1">
        <dgm:presLayoutVars>
          <dgm:bulletEnabled val="1"/>
        </dgm:presLayoutVars>
      </dgm:prSet>
      <dgm:spPr/>
      <dgm:t>
        <a:bodyPr/>
        <a:lstStyle/>
        <a:p>
          <a:endParaRPr lang="ru-RU"/>
        </a:p>
      </dgm:t>
    </dgm:pt>
  </dgm:ptLst>
  <dgm:cxnLst>
    <dgm:cxn modelId="{FECB9202-7B33-40F8-8971-D736E7D5798A}" srcId="{63F01A36-94F8-4FB0-A6E3-27933882ECE0}" destId="{1B84D707-6806-4373-A41A-80DD4123EFE2}" srcOrd="0" destOrd="0" parTransId="{7D0B0D1B-2CDE-4AD6-8072-00AA8A0D6F67}" sibTransId="{BF922692-84A1-4B5B-9C5A-7441C061B6D6}"/>
    <dgm:cxn modelId="{DFD537B0-7331-4CC2-A0E1-8AE46223CA96}" type="presOf" srcId="{63F01A36-94F8-4FB0-A6E3-27933882ECE0}" destId="{F7A8FA83-9B98-4B84-B80D-986416BEE2DD}" srcOrd="0" destOrd="0" presId="urn:microsoft.com/office/officeart/2005/8/layout/vList2"/>
    <dgm:cxn modelId="{852314A8-3996-4F33-84DC-B531B4821FC9}" type="presOf" srcId="{1B84D707-6806-4373-A41A-80DD4123EFE2}" destId="{3C76E3AE-D0FA-4F5C-AA35-BC99E2C2A883}" srcOrd="0" destOrd="0" presId="urn:microsoft.com/office/officeart/2005/8/layout/vList2"/>
    <dgm:cxn modelId="{AC22BE28-5ABC-43AF-9987-1F40439FFB41}" srcId="{6EDD8CBC-27AF-43FB-BD88-E1138AB97FF7}" destId="{63F01A36-94F8-4FB0-A6E3-27933882ECE0}" srcOrd="0" destOrd="0" parTransId="{A10E61C2-E1FE-4778-9494-1FC8049C7675}" sibTransId="{887A4069-69BB-43AC-98D3-D6DE19630B0C}"/>
    <dgm:cxn modelId="{C5BC7B35-8AF7-428C-AC19-77C661FB20C8}" type="presOf" srcId="{6EDD8CBC-27AF-43FB-BD88-E1138AB97FF7}" destId="{765C3922-FEDD-4140-83DE-B4B228069888}" srcOrd="0" destOrd="0" presId="urn:microsoft.com/office/officeart/2005/8/layout/vList2"/>
    <dgm:cxn modelId="{346ED4F6-E986-4957-9620-64624E474F82}" type="presParOf" srcId="{765C3922-FEDD-4140-83DE-B4B228069888}" destId="{F7A8FA83-9B98-4B84-B80D-986416BEE2DD}" srcOrd="0" destOrd="0" presId="urn:microsoft.com/office/officeart/2005/8/layout/vList2"/>
    <dgm:cxn modelId="{6BC8486A-391D-40D5-9FCA-B18337BBB860}" type="presParOf" srcId="{765C3922-FEDD-4140-83DE-B4B228069888}" destId="{3C76E3AE-D0FA-4F5C-AA35-BC99E2C2A883}" srcOrd="1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14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5BB6F29-DBEB-43F0-956C-AD4FE6035EDF}">
      <dsp:nvSpPr>
        <dsp:cNvPr id="0" name=""/>
        <dsp:cNvSpPr/>
      </dsp:nvSpPr>
      <dsp:spPr>
        <a:xfrm>
          <a:off x="2888365" y="956291"/>
          <a:ext cx="2857498" cy="1534960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33020" rIns="0" bIns="33020" numCol="1" spcCol="1270" anchor="ctr" anchorCtr="0">
          <a:noAutofit/>
        </a:bodyPr>
        <a:lstStyle/>
        <a:p>
          <a:pPr lvl="0" algn="ctr" defTabSz="1155700">
            <a:lnSpc>
              <a:spcPct val="100000"/>
            </a:lnSpc>
            <a:spcBef>
              <a:spcPct val="0"/>
            </a:spcBef>
            <a:spcAft>
              <a:spcPts val="0"/>
            </a:spcAft>
          </a:pPr>
          <a:r>
            <a:rPr lang="ru-RU" sz="2600" b="1" kern="1200" dirty="0" smtClean="0">
              <a:solidFill>
                <a:schemeClr val="bg1"/>
              </a:solidFill>
              <a:latin typeface="Arial" pitchFamily="34" charset="0"/>
              <a:cs typeface="Arial" pitchFamily="34" charset="0"/>
            </a:rPr>
            <a:t>Рейтинг торговых сетей FMCG России</a:t>
          </a:r>
        </a:p>
      </dsp:txBody>
      <dsp:txXfrm>
        <a:off x="2963296" y="1031222"/>
        <a:ext cx="2707636" cy="1385098"/>
      </dsp:txXfrm>
    </dsp:sp>
    <dsp:sp modelId="{E60C8034-ADE0-490E-AE47-5BD75856D4C0}">
      <dsp:nvSpPr>
        <dsp:cNvPr id="0" name=""/>
        <dsp:cNvSpPr/>
      </dsp:nvSpPr>
      <dsp:spPr>
        <a:xfrm rot="9014685">
          <a:off x="5490434" y="451944"/>
          <a:ext cx="596573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FF867D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b="1" kern="1200" dirty="0"/>
        </a:p>
      </dsp:txBody>
      <dsp:txXfrm>
        <a:off x="5613548" y="507105"/>
        <a:ext cx="464770" cy="263606"/>
      </dsp:txXfrm>
    </dsp:sp>
    <dsp:sp modelId="{F36E4FCE-FB0B-4FF7-9B51-CA8605426B27}">
      <dsp:nvSpPr>
        <dsp:cNvPr id="0" name=""/>
        <dsp:cNvSpPr/>
      </dsp:nvSpPr>
      <dsp:spPr>
        <a:xfrm>
          <a:off x="6174516" y="38542"/>
          <a:ext cx="2097246" cy="1055240"/>
        </a:xfrm>
        <a:prstGeom prst="roundRect">
          <a:avLst/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Динамика </a:t>
          </a:r>
          <a:b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операционных показателей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6226029" y="90055"/>
        <a:ext cx="1994220" cy="952214"/>
      </dsp:txXfrm>
    </dsp:sp>
    <dsp:sp modelId="{154B7AB8-88BB-4924-B400-E915EA7643BE}">
      <dsp:nvSpPr>
        <dsp:cNvPr id="0" name=""/>
        <dsp:cNvSpPr/>
      </dsp:nvSpPr>
      <dsp:spPr>
        <a:xfrm rot="10672342">
          <a:off x="5833751" y="1544704"/>
          <a:ext cx="366311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b="1" kern="1200" dirty="0"/>
        </a:p>
      </dsp:txBody>
      <dsp:txXfrm>
        <a:off x="5943606" y="1630532"/>
        <a:ext cx="256418" cy="263606"/>
      </dsp:txXfrm>
    </dsp:sp>
    <dsp:sp modelId="{DA9A9ADF-2AD4-4B44-8D37-5E41B843CF72}">
      <dsp:nvSpPr>
        <dsp:cNvPr id="0" name=""/>
        <dsp:cNvSpPr/>
      </dsp:nvSpPr>
      <dsp:spPr>
        <a:xfrm>
          <a:off x="6435300" y="1272817"/>
          <a:ext cx="1992707" cy="1020828"/>
        </a:xfrm>
        <a:prstGeom prst="roundRect">
          <a:avLst/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Динамика финансовых показателей 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6485133" y="1322650"/>
        <a:ext cx="1893041" cy="921162"/>
      </dsp:txXfrm>
    </dsp:sp>
    <dsp:sp modelId="{E0EFBE9C-3684-46CC-98C4-3912D3717152}">
      <dsp:nvSpPr>
        <dsp:cNvPr id="0" name=""/>
        <dsp:cNvSpPr/>
      </dsp:nvSpPr>
      <dsp:spPr>
        <a:xfrm rot="158258">
          <a:off x="2276965" y="1428503"/>
          <a:ext cx="492103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b="1" kern="1200" dirty="0"/>
        </a:p>
      </dsp:txBody>
      <dsp:txXfrm rot="10800000">
        <a:off x="2277035" y="1513338"/>
        <a:ext cx="360300" cy="263606"/>
      </dsp:txXfrm>
    </dsp:sp>
    <dsp:sp modelId="{F7BE3DF1-8B8E-4E35-B76F-CF522E5AE3C4}">
      <dsp:nvSpPr>
        <dsp:cNvPr id="0" name=""/>
        <dsp:cNvSpPr/>
      </dsp:nvSpPr>
      <dsp:spPr>
        <a:xfrm>
          <a:off x="18161" y="1199368"/>
          <a:ext cx="2121576" cy="930745"/>
        </a:xfrm>
        <a:prstGeom prst="roundRect">
          <a:avLst/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Новости и релизы торговых сетей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63596" y="1244803"/>
        <a:ext cx="2030706" cy="839875"/>
      </dsp:txXfrm>
    </dsp:sp>
    <dsp:sp modelId="{D6C81C93-C6CA-4207-B19B-805CC5D9D0C7}">
      <dsp:nvSpPr>
        <dsp:cNvPr id="0" name=""/>
        <dsp:cNvSpPr/>
      </dsp:nvSpPr>
      <dsp:spPr>
        <a:xfrm rot="19323448">
          <a:off x="2191429" y="2325977"/>
          <a:ext cx="698901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800" kern="1200" dirty="0"/>
        </a:p>
      </dsp:txBody>
      <dsp:txXfrm rot="10800000">
        <a:off x="2205359" y="2454366"/>
        <a:ext cx="567098" cy="263606"/>
      </dsp:txXfrm>
    </dsp:sp>
    <dsp:sp modelId="{93A25398-912E-47B8-9B89-C2675B11CCD3}">
      <dsp:nvSpPr>
        <dsp:cNvPr id="0" name=""/>
        <dsp:cNvSpPr/>
      </dsp:nvSpPr>
      <dsp:spPr>
        <a:xfrm>
          <a:off x="89607" y="2396004"/>
          <a:ext cx="1993149" cy="1003558"/>
        </a:xfrm>
        <a:prstGeom prst="roundRect">
          <a:avLst/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Данные финансовой отчетности торговых сетей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138597" y="2444994"/>
        <a:ext cx="1895169" cy="905578"/>
      </dsp:txXfrm>
    </dsp:sp>
    <dsp:sp modelId="{B3BF51E3-EAD3-4F99-9B75-032B24C6388E}">
      <dsp:nvSpPr>
        <dsp:cNvPr id="0" name=""/>
        <dsp:cNvSpPr/>
      </dsp:nvSpPr>
      <dsp:spPr>
        <a:xfrm rot="18493032">
          <a:off x="2763889" y="2931866"/>
          <a:ext cx="740363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800" kern="1200" dirty="0"/>
        </a:p>
      </dsp:txBody>
      <dsp:txXfrm rot="10800000">
        <a:off x="2789021" y="3071511"/>
        <a:ext cx="608560" cy="263606"/>
      </dsp:txXfrm>
    </dsp:sp>
    <dsp:sp modelId="{079E2874-73B9-4C74-B6FA-C4F502DBA732}">
      <dsp:nvSpPr>
        <dsp:cNvPr id="0" name=""/>
        <dsp:cNvSpPr/>
      </dsp:nvSpPr>
      <dsp:spPr>
        <a:xfrm>
          <a:off x="289225" y="3681877"/>
          <a:ext cx="2973681" cy="866200"/>
        </a:xfrm>
        <a:prstGeom prst="roundRect">
          <a:avLst/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Материалы более 1000 федеральных и </a:t>
          </a:r>
          <a:b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региональных СМИ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331509" y="3724161"/>
        <a:ext cx="2889113" cy="781632"/>
      </dsp:txXfrm>
    </dsp:sp>
    <dsp:sp modelId="{47CAB3AD-AAAA-4417-B114-22659BF0A606}">
      <dsp:nvSpPr>
        <dsp:cNvPr id="0" name=""/>
        <dsp:cNvSpPr/>
      </dsp:nvSpPr>
      <dsp:spPr>
        <a:xfrm rot="12680013">
          <a:off x="5727813" y="2275037"/>
          <a:ext cx="551979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b="1" kern="1200" dirty="0"/>
        </a:p>
      </dsp:txBody>
      <dsp:txXfrm>
        <a:off x="5850005" y="2397175"/>
        <a:ext cx="420176" cy="263606"/>
      </dsp:txXfrm>
    </dsp:sp>
    <dsp:sp modelId="{CBC0C27F-FCE8-4286-AC15-CB66507A6046}">
      <dsp:nvSpPr>
        <dsp:cNvPr id="0" name=""/>
        <dsp:cNvSpPr/>
      </dsp:nvSpPr>
      <dsp:spPr>
        <a:xfrm>
          <a:off x="6421739" y="2568957"/>
          <a:ext cx="2006268" cy="942467"/>
        </a:xfrm>
        <a:prstGeom prst="roundRect">
          <a:avLst/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Контактные данные и изменения в менеджменте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6467746" y="2614964"/>
        <a:ext cx="1914254" cy="850453"/>
      </dsp:txXfrm>
    </dsp:sp>
    <dsp:sp modelId="{DD23924A-9AA8-4382-A671-9A2D8F396A42}">
      <dsp:nvSpPr>
        <dsp:cNvPr id="0" name=""/>
        <dsp:cNvSpPr/>
      </dsp:nvSpPr>
      <dsp:spPr>
        <a:xfrm rot="13703069">
          <a:off x="5140547" y="2774533"/>
          <a:ext cx="718447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800" kern="1200" dirty="0"/>
        </a:p>
      </dsp:txBody>
      <dsp:txXfrm>
        <a:off x="5250216" y="2911670"/>
        <a:ext cx="586644" cy="263606"/>
      </dsp:txXfrm>
    </dsp:sp>
    <dsp:sp modelId="{9284F21D-C3AF-4CCE-80E4-265E5A51D05E}">
      <dsp:nvSpPr>
        <dsp:cNvPr id="0" name=""/>
        <dsp:cNvSpPr/>
      </dsp:nvSpPr>
      <dsp:spPr>
        <a:xfrm>
          <a:off x="4982005" y="3649084"/>
          <a:ext cx="2962145" cy="911067"/>
        </a:xfrm>
        <a:prstGeom prst="roundRect">
          <a:avLst/>
        </a:prstGeom>
        <a:solidFill>
          <a:srgbClr val="FF696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События в операционной, </a:t>
          </a:r>
          <a:b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</a:b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финансовой и инвестиционной деятельности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5026480" y="3693559"/>
        <a:ext cx="2873195" cy="822117"/>
      </dsp:txXfrm>
    </dsp:sp>
    <dsp:sp modelId="{77EEA15E-16FD-4BF0-A21C-1E7D345EE06E}">
      <dsp:nvSpPr>
        <dsp:cNvPr id="0" name=""/>
        <dsp:cNvSpPr/>
      </dsp:nvSpPr>
      <dsp:spPr>
        <a:xfrm rot="1533645">
          <a:off x="2703773" y="420934"/>
          <a:ext cx="527744" cy="439342"/>
        </a:xfrm>
        <a:prstGeom prst="rightArrow">
          <a:avLst>
            <a:gd name="adj1" fmla="val 60000"/>
            <a:gd name="adj2" fmla="val 50000"/>
          </a:avLst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z="-80000" prstMaterial="plastic">
          <a:bevelT w="50800" h="50800"/>
          <a:bevelB w="25400" h="2540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0" rIns="0" bIns="0" numCol="1" spcCol="1270" anchor="ctr" anchorCtr="0">
          <a:noAutofit/>
        </a:bodyPr>
        <a:lstStyle/>
        <a:p>
          <a:pPr lvl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000" b="1" kern="1200" dirty="0"/>
        </a:p>
      </dsp:txBody>
      <dsp:txXfrm rot="10800000">
        <a:off x="2710223" y="480368"/>
        <a:ext cx="395941" cy="263606"/>
      </dsp:txXfrm>
    </dsp:sp>
    <dsp:sp modelId="{DE3701B1-2750-40CD-9AA2-AC4DAADFA7CD}">
      <dsp:nvSpPr>
        <dsp:cNvPr id="0" name=""/>
        <dsp:cNvSpPr/>
      </dsp:nvSpPr>
      <dsp:spPr>
        <a:xfrm>
          <a:off x="481773" y="0"/>
          <a:ext cx="2120843" cy="980368"/>
        </a:xfrm>
        <a:prstGeom prst="roundRect">
          <a:avLst/>
        </a:prstGeom>
        <a:solidFill>
          <a:srgbClr val="6197D9"/>
        </a:soli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0" tIns="20320" rIns="0" bIns="2032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Анкетирование и опрос более 200 торговых сетей</a:t>
          </a:r>
          <a:endParaRPr lang="ru-RU" sz="16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529631" y="47858"/>
        <a:ext cx="2025127" cy="884652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B98B0F3-BCE8-4509-A0CA-502716E2879F}">
      <dsp:nvSpPr>
        <dsp:cNvPr id="0" name=""/>
        <dsp:cNvSpPr/>
      </dsp:nvSpPr>
      <dsp:spPr>
        <a:xfrm>
          <a:off x="0" y="0"/>
          <a:ext cx="4764004" cy="4764004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rgbClr val="00B0F0"/>
            </a:gs>
            <a:gs pos="80000">
              <a:srgbClr val="00B0F0"/>
            </a:gs>
            <a:gs pos="100000">
              <a:srgbClr val="00B0F0"/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5E374FD-324B-4249-8DBF-76BC989A1671}">
      <dsp:nvSpPr>
        <dsp:cNvPr id="0" name=""/>
        <dsp:cNvSpPr/>
      </dsp:nvSpPr>
      <dsp:spPr>
        <a:xfrm>
          <a:off x="2365247" y="0"/>
          <a:ext cx="6702145" cy="476400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75260" tIns="175260" rIns="175260" bIns="175260" numCol="1" spcCol="1270" anchor="ctr" anchorCtr="0">
          <a:noAutofit/>
        </a:bodyPr>
        <a:lstStyle/>
        <a:p>
          <a:pPr lvl="0" algn="ctr" defTabSz="20447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4600" b="1" kern="1200" dirty="0">
            <a:solidFill>
              <a:srgbClr val="7030A0"/>
            </a:solidFill>
          </a:endParaRPr>
        </a:p>
      </dsp:txBody>
      <dsp:txXfrm>
        <a:off x="2365247" y="0"/>
        <a:ext cx="6702145" cy="1012351"/>
      </dsp:txXfrm>
    </dsp:sp>
    <dsp:sp modelId="{4F05FE9B-281B-4378-BB28-A23BB5A142DE}">
      <dsp:nvSpPr>
        <dsp:cNvPr id="0" name=""/>
        <dsp:cNvSpPr/>
      </dsp:nvSpPr>
      <dsp:spPr>
        <a:xfrm>
          <a:off x="646461" y="1208753"/>
          <a:ext cx="3513453" cy="3584074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3311292"/>
                <a:satOff val="13270"/>
                <a:lumOff val="2876"/>
                <a:alphaOff val="0"/>
                <a:shade val="51000"/>
                <a:satMod val="130000"/>
              </a:schemeClr>
            </a:gs>
            <a:gs pos="80000">
              <a:schemeClr val="accent5">
                <a:hueOff val="-3311292"/>
                <a:satOff val="13270"/>
                <a:lumOff val="2876"/>
                <a:alphaOff val="0"/>
                <a:shade val="93000"/>
                <a:satMod val="130000"/>
              </a:schemeClr>
            </a:gs>
            <a:gs pos="100000">
              <a:schemeClr val="accent5">
                <a:hueOff val="-3311292"/>
                <a:satOff val="13270"/>
                <a:lumOff val="2876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E1D00BF-D859-493E-A6AC-FAEED8195ECC}">
      <dsp:nvSpPr>
        <dsp:cNvPr id="0" name=""/>
        <dsp:cNvSpPr/>
      </dsp:nvSpPr>
      <dsp:spPr>
        <a:xfrm>
          <a:off x="2358209" y="1206363"/>
          <a:ext cx="6702145" cy="1234627"/>
        </a:xfrm>
        <a:prstGeom prst="rect">
          <a:avLst/>
        </a:prstGeom>
        <a:solidFill>
          <a:schemeClr val="bg1">
            <a:alpha val="90000"/>
          </a:schemeClr>
        </a:solidFill>
        <a:ln w="9525" cap="flat" cmpd="sng" algn="ctr">
          <a:solidFill>
            <a:schemeClr val="accent5">
              <a:hueOff val="-3311292"/>
              <a:satOff val="13270"/>
              <a:lumOff val="2876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1600" b="1" kern="1200" dirty="0">
            <a:solidFill>
              <a:srgbClr val="FF0000"/>
            </a:solidFill>
          </a:endParaRPr>
        </a:p>
      </dsp:txBody>
      <dsp:txXfrm>
        <a:off x="2358209" y="1206363"/>
        <a:ext cx="6702145" cy="355740"/>
      </dsp:txXfrm>
    </dsp:sp>
    <dsp:sp modelId="{2E6591EF-9EAD-4D92-BAFE-A49D84A7145B}">
      <dsp:nvSpPr>
        <dsp:cNvPr id="0" name=""/>
        <dsp:cNvSpPr/>
      </dsp:nvSpPr>
      <dsp:spPr>
        <a:xfrm>
          <a:off x="1218757" y="2458364"/>
          <a:ext cx="2262902" cy="2321194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6622584"/>
                <a:satOff val="26541"/>
                <a:lumOff val="5752"/>
                <a:alphaOff val="0"/>
                <a:shade val="51000"/>
                <a:satMod val="130000"/>
              </a:schemeClr>
            </a:gs>
            <a:gs pos="80000">
              <a:schemeClr val="accent5">
                <a:hueOff val="-6622584"/>
                <a:satOff val="26541"/>
                <a:lumOff val="5752"/>
                <a:alphaOff val="0"/>
                <a:shade val="93000"/>
                <a:satMod val="130000"/>
              </a:schemeClr>
            </a:gs>
            <a:gs pos="100000">
              <a:schemeClr val="accent5">
                <a:hueOff val="-6622584"/>
                <a:satOff val="26541"/>
                <a:lumOff val="5752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E38D387-9168-40C1-9251-C8A78C589C74}">
      <dsp:nvSpPr>
        <dsp:cNvPr id="0" name=""/>
        <dsp:cNvSpPr/>
      </dsp:nvSpPr>
      <dsp:spPr>
        <a:xfrm>
          <a:off x="2358477" y="2454687"/>
          <a:ext cx="6702145" cy="113839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-6622584"/>
              <a:satOff val="26541"/>
              <a:lumOff val="5752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87630" tIns="87630" rIns="87630" bIns="87630" numCol="1" spcCol="1270" anchor="ctr" anchorCtr="0">
          <a:noAutofit/>
        </a:bodyPr>
        <a:lstStyle/>
        <a:p>
          <a:pPr lvl="0" algn="ctr" defTabSz="10223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2300" b="1" kern="1200" dirty="0">
            <a:solidFill>
              <a:srgbClr val="7030A0"/>
            </a:solidFill>
          </a:endParaRPr>
        </a:p>
      </dsp:txBody>
      <dsp:txXfrm>
        <a:off x="2358477" y="2454687"/>
        <a:ext cx="6702145" cy="509283"/>
      </dsp:txXfrm>
    </dsp:sp>
    <dsp:sp modelId="{DB6C2500-7176-4FF9-82E0-B94403D73BA8}">
      <dsp:nvSpPr>
        <dsp:cNvPr id="0" name=""/>
        <dsp:cNvSpPr/>
      </dsp:nvSpPr>
      <dsp:spPr>
        <a:xfrm>
          <a:off x="1850923" y="3611304"/>
          <a:ext cx="1012351" cy="1154475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rgbClr val="FFFF00"/>
            </a:gs>
            <a:gs pos="80000">
              <a:srgbClr val="FFFF00"/>
            </a:gs>
            <a:gs pos="100000">
              <a:srgbClr val="FFFF00"/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856FC439-8099-46CB-84EF-ED037E660924}">
      <dsp:nvSpPr>
        <dsp:cNvPr id="0" name=""/>
        <dsp:cNvSpPr/>
      </dsp:nvSpPr>
      <dsp:spPr>
        <a:xfrm>
          <a:off x="2349832" y="3617596"/>
          <a:ext cx="6702145" cy="1146406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-9933876"/>
              <a:satOff val="39811"/>
              <a:lumOff val="8628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201930" tIns="201930" rIns="201930" bIns="201930" numCol="1" spcCol="1270" anchor="ctr" anchorCtr="0">
          <a:noAutofit/>
        </a:bodyPr>
        <a:lstStyle/>
        <a:p>
          <a:pPr lvl="0" algn="ctr" defTabSz="2355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5300" b="1" kern="1200" dirty="0">
            <a:solidFill>
              <a:srgbClr val="7030A0"/>
            </a:solidFill>
          </a:endParaRPr>
        </a:p>
      </dsp:txBody>
      <dsp:txXfrm>
        <a:off x="2349832" y="3617596"/>
        <a:ext cx="6702145" cy="114640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F5C6505-9F74-4B94-81CC-B6F439C30135}">
      <dsp:nvSpPr>
        <dsp:cNvPr id="0" name=""/>
        <dsp:cNvSpPr/>
      </dsp:nvSpPr>
      <dsp:spPr>
        <a:xfrm>
          <a:off x="493331" y="281586"/>
          <a:ext cx="3801490" cy="1307962"/>
        </a:xfrm>
        <a:prstGeom prst="ellipse">
          <a:avLst/>
        </a:prstGeom>
        <a:solidFill>
          <a:schemeClr val="accent1">
            <a:tint val="50000"/>
            <a:alpha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65617C3D-AD93-4E9D-8377-5E7837C9E71B}">
      <dsp:nvSpPr>
        <dsp:cNvPr id="0" name=""/>
        <dsp:cNvSpPr/>
      </dsp:nvSpPr>
      <dsp:spPr>
        <a:xfrm>
          <a:off x="2059711" y="3424579"/>
          <a:ext cx="616148" cy="394335"/>
        </a:xfrm>
        <a:prstGeom prst="down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B81405C-980B-4597-A53C-FF80F24B6257}">
      <dsp:nvSpPr>
        <dsp:cNvPr id="0" name=""/>
        <dsp:cNvSpPr/>
      </dsp:nvSpPr>
      <dsp:spPr>
        <a:xfrm>
          <a:off x="230326" y="3805816"/>
          <a:ext cx="4455820" cy="677625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170688" rIns="170688" bIns="170688" numCol="1" spcCol="1270" anchor="ctr" anchorCtr="0">
          <a:noAutofit/>
        </a:bodyPr>
        <a:lstStyle/>
        <a:p>
          <a:pPr lvl="0" algn="ctr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24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Данные по 50 крупнейшим сетям </a:t>
          </a:r>
          <a:r>
            <a:rPr lang="en-US" sz="2400" b="1" kern="1200" dirty="0" smtClean="0">
              <a:solidFill>
                <a:srgbClr val="002060"/>
              </a:solidFill>
              <a:latin typeface="Arial" pitchFamily="34" charset="0"/>
              <a:cs typeface="Arial" pitchFamily="34" charset="0"/>
            </a:rPr>
            <a:t>FMCG</a:t>
          </a:r>
          <a:endParaRPr lang="ru-RU" sz="2400" b="1" kern="1200" dirty="0">
            <a:solidFill>
              <a:srgbClr val="002060"/>
            </a:solidFill>
            <a:latin typeface="Arial" pitchFamily="34" charset="0"/>
            <a:cs typeface="Arial" pitchFamily="34" charset="0"/>
          </a:endParaRPr>
        </a:p>
      </dsp:txBody>
      <dsp:txXfrm>
        <a:off x="230326" y="3805816"/>
        <a:ext cx="4455820" cy="677625"/>
      </dsp:txXfrm>
    </dsp:sp>
    <dsp:sp modelId="{F251F9FF-9EDC-4708-93AB-0BA6EA2A4483}">
      <dsp:nvSpPr>
        <dsp:cNvPr id="0" name=""/>
        <dsp:cNvSpPr/>
      </dsp:nvSpPr>
      <dsp:spPr>
        <a:xfrm>
          <a:off x="313336" y="138014"/>
          <a:ext cx="4111984" cy="3261321"/>
        </a:xfrm>
        <a:prstGeom prst="funnel">
          <a:avLst/>
        </a:prstGeom>
        <a:solidFill>
          <a:schemeClr val="lt1">
            <a:alpha val="4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</a:ln>
        <a:effectLst/>
      </dsp:spPr>
      <dsp:style>
        <a:lnRef idx="1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906D0FF-30CF-483F-83F7-800DCE0572DC}">
      <dsp:nvSpPr>
        <dsp:cNvPr id="0" name=""/>
        <dsp:cNvSpPr/>
      </dsp:nvSpPr>
      <dsp:spPr>
        <a:xfrm>
          <a:off x="0" y="747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Макроэкономические показатели розничной торговли</a:t>
          </a:r>
          <a:endParaRPr lang="ru-RU" sz="1600" b="1" kern="1200" dirty="0"/>
        </a:p>
      </dsp:txBody>
      <dsp:txXfrm>
        <a:off x="27344" y="28091"/>
        <a:ext cx="3593816" cy="505460"/>
      </dsp:txXfrm>
    </dsp:sp>
    <dsp:sp modelId="{779F7D5A-7BE3-430A-AE8F-AE794FE2F1D6}">
      <dsp:nvSpPr>
        <dsp:cNvPr id="0" name=""/>
        <dsp:cNvSpPr/>
      </dsp:nvSpPr>
      <dsp:spPr>
        <a:xfrm>
          <a:off x="0" y="573904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Опережающие индикаторы развития розничной торговли</a:t>
          </a:r>
          <a:endParaRPr lang="ru-RU" sz="1600" b="1" kern="1200" dirty="0"/>
        </a:p>
      </dsp:txBody>
      <dsp:txXfrm>
        <a:off x="27344" y="601248"/>
        <a:ext cx="3593816" cy="505460"/>
      </dsp:txXfrm>
    </dsp:sp>
    <dsp:sp modelId="{E6628BE6-1232-4E43-958E-B0F0584BD61B}">
      <dsp:nvSpPr>
        <dsp:cNvPr id="0" name=""/>
        <dsp:cNvSpPr/>
      </dsp:nvSpPr>
      <dsp:spPr>
        <a:xfrm>
          <a:off x="0" y="1147061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Государственное регулирование розничной торговли</a:t>
          </a:r>
          <a:endParaRPr lang="ru-RU" sz="1600" b="1" kern="1200" dirty="0"/>
        </a:p>
      </dsp:txBody>
      <dsp:txXfrm>
        <a:off x="27344" y="1174405"/>
        <a:ext cx="3593816" cy="505460"/>
      </dsp:txXfrm>
    </dsp:sp>
    <dsp:sp modelId="{20169D1B-81BD-4853-8790-E1AF743ECA5A}">
      <dsp:nvSpPr>
        <dsp:cNvPr id="0" name=""/>
        <dsp:cNvSpPr/>
      </dsp:nvSpPr>
      <dsp:spPr>
        <a:xfrm>
          <a:off x="0" y="1720217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Структура оборота розничной торговли по видам товаров</a:t>
          </a:r>
          <a:endParaRPr lang="ru-RU" sz="1600" b="1" kern="1200" dirty="0"/>
        </a:p>
      </dsp:txBody>
      <dsp:txXfrm>
        <a:off x="27344" y="1747561"/>
        <a:ext cx="3593816" cy="505460"/>
      </dsp:txXfrm>
    </dsp:sp>
    <dsp:sp modelId="{A77DF0B6-6228-4D54-B968-9D810C8BF61A}">
      <dsp:nvSpPr>
        <dsp:cNvPr id="0" name=""/>
        <dsp:cNvSpPr/>
      </dsp:nvSpPr>
      <dsp:spPr>
        <a:xfrm>
          <a:off x="0" y="2295714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Структура оборота розничной торговли по видам организаций</a:t>
          </a:r>
          <a:endParaRPr lang="ru-RU" sz="1600" b="1" kern="1200" dirty="0"/>
        </a:p>
      </dsp:txBody>
      <dsp:txXfrm>
        <a:off x="27344" y="2323058"/>
        <a:ext cx="3593816" cy="505460"/>
      </dsp:txXfrm>
    </dsp:sp>
    <dsp:sp modelId="{3EA2A43C-2DA3-408A-AC2E-53FE0A47E405}">
      <dsp:nvSpPr>
        <dsp:cNvPr id="0" name=""/>
        <dsp:cNvSpPr/>
      </dsp:nvSpPr>
      <dsp:spPr>
        <a:xfrm>
          <a:off x="0" y="2866531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Региональная структура оборота розничной торговли</a:t>
          </a:r>
          <a:endParaRPr lang="ru-RU" sz="1600" b="1" kern="1200" dirty="0"/>
        </a:p>
      </dsp:txBody>
      <dsp:txXfrm>
        <a:off x="27344" y="2893875"/>
        <a:ext cx="3593816" cy="505460"/>
      </dsp:txXfrm>
    </dsp:sp>
    <dsp:sp modelId="{1A26F124-D704-4038-9B2C-2B2306C08347}">
      <dsp:nvSpPr>
        <dsp:cNvPr id="0" name=""/>
        <dsp:cNvSpPr/>
      </dsp:nvSpPr>
      <dsp:spPr>
        <a:xfrm>
          <a:off x="0" y="3439688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Инфляция на рынке продовольственных товаров</a:t>
          </a:r>
          <a:endParaRPr lang="ru-RU" sz="1600" b="1" kern="1200" dirty="0"/>
        </a:p>
      </dsp:txBody>
      <dsp:txXfrm>
        <a:off x="27344" y="3467032"/>
        <a:ext cx="3593816" cy="505460"/>
      </dsp:txXfrm>
    </dsp:sp>
    <dsp:sp modelId="{2E950946-0D4D-4817-A46E-B893AB13BA7A}">
      <dsp:nvSpPr>
        <dsp:cNvPr id="0" name=""/>
        <dsp:cNvSpPr/>
      </dsp:nvSpPr>
      <dsp:spPr>
        <a:xfrm>
          <a:off x="0" y="4012844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Доходы и расходы населения</a:t>
          </a:r>
          <a:endParaRPr lang="ru-RU" sz="1600" b="1" kern="1200" dirty="0"/>
        </a:p>
      </dsp:txBody>
      <dsp:txXfrm>
        <a:off x="27344" y="4040188"/>
        <a:ext cx="3593816" cy="505460"/>
      </dsp:txXfrm>
    </dsp:sp>
    <dsp:sp modelId="{FE4642BE-30BD-4DA8-B8A0-3540B6ED90BA}">
      <dsp:nvSpPr>
        <dsp:cNvPr id="0" name=""/>
        <dsp:cNvSpPr/>
      </dsp:nvSpPr>
      <dsp:spPr>
        <a:xfrm>
          <a:off x="0" y="4586001"/>
          <a:ext cx="3648504" cy="560148"/>
        </a:xfrm>
        <a:prstGeom prst="roundRect">
          <a:avLst/>
        </a:prstGeom>
        <a:gradFill rotWithShape="1">
          <a:gsLst>
            <a:gs pos="0">
              <a:schemeClr val="accent1">
                <a:shade val="51000"/>
                <a:satMod val="130000"/>
              </a:schemeClr>
            </a:gs>
            <a:gs pos="80000">
              <a:schemeClr val="accent1">
                <a:shade val="93000"/>
                <a:satMod val="130000"/>
              </a:schemeClr>
            </a:gs>
            <a:gs pos="100000">
              <a:schemeClr val="accent1"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hemeClr val="accent1"/>
        </a:lnRef>
        <a:fillRef idx="3">
          <a:schemeClr val="accent1"/>
        </a:fillRef>
        <a:effectRef idx="3">
          <a:schemeClr val="accent1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ctr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i="0" kern="1200" dirty="0" smtClean="0">
              <a:latin typeface="Arial" pitchFamily="34" charset="0"/>
              <a:cs typeface="Arial" pitchFamily="34" charset="0"/>
            </a:rPr>
            <a:t>Потребительские ожидания и уверенность населения</a:t>
          </a:r>
          <a:endParaRPr lang="ru-RU" sz="1600" b="1" kern="1200" dirty="0"/>
        </a:p>
      </dsp:txBody>
      <dsp:txXfrm>
        <a:off x="27344" y="4613345"/>
        <a:ext cx="3593816" cy="505460"/>
      </dsp:txXfrm>
    </dsp:sp>
  </dsp:spTree>
</dsp:drawing>
</file>

<file path=ppt/diagrams/drawing5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D347A43-63DD-4412-BD40-35BAC85680BB}">
      <dsp:nvSpPr>
        <dsp:cNvPr id="0" name=""/>
        <dsp:cNvSpPr/>
      </dsp:nvSpPr>
      <dsp:spPr>
        <a:xfrm>
          <a:off x="0" y="2368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Контакты</a:t>
          </a:r>
          <a:r>
            <a:rPr lang="en-US" sz="1600" b="1" kern="1200" dirty="0" smtClean="0">
              <a:latin typeface="Arial" pitchFamily="34" charset="0"/>
              <a:cs typeface="Arial" pitchFamily="34" charset="0"/>
            </a:rPr>
            <a:t>, </a:t>
          </a: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менеджмент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19797"/>
        <a:ext cx="3638776" cy="322174"/>
      </dsp:txXfrm>
    </dsp:sp>
    <dsp:sp modelId="{DBF12AC1-9FA5-4403-B406-0FA2BFB8C4C6}">
      <dsp:nvSpPr>
        <dsp:cNvPr id="0" name=""/>
        <dsp:cNvSpPr/>
      </dsp:nvSpPr>
      <dsp:spPr>
        <a:xfrm>
          <a:off x="0" y="373351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Развитие сети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390780"/>
        <a:ext cx="3638776" cy="322174"/>
      </dsp:txXfrm>
    </dsp:sp>
    <dsp:sp modelId="{08C1F425-867A-4681-AAA0-7E2C8E4D492D}">
      <dsp:nvSpPr>
        <dsp:cNvPr id="0" name=""/>
        <dsp:cNvSpPr/>
      </dsp:nvSpPr>
      <dsp:spPr>
        <a:xfrm>
          <a:off x="0" y="744333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Итоги деятельности и прогнозы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761762"/>
        <a:ext cx="3638776" cy="322174"/>
      </dsp:txXfrm>
    </dsp:sp>
    <dsp:sp modelId="{75DC6C59-C8C6-4E06-8E7C-FFF9B39885CF}">
      <dsp:nvSpPr>
        <dsp:cNvPr id="0" name=""/>
        <dsp:cNvSpPr/>
      </dsp:nvSpPr>
      <dsp:spPr>
        <a:xfrm>
          <a:off x="0" y="1115316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Инвестиционная деятельность</a:t>
          </a:r>
        </a:p>
      </dsp:txBody>
      <dsp:txXfrm>
        <a:off x="17429" y="1132745"/>
        <a:ext cx="3638776" cy="322174"/>
      </dsp:txXfrm>
    </dsp:sp>
    <dsp:sp modelId="{E18F2C1D-A211-4BB4-9C6B-E734BBBF4087}">
      <dsp:nvSpPr>
        <dsp:cNvPr id="0" name=""/>
        <dsp:cNvSpPr/>
      </dsp:nvSpPr>
      <dsp:spPr>
        <a:xfrm>
          <a:off x="0" y="1486299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Планируемые открытия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1503728"/>
        <a:ext cx="3638776" cy="322174"/>
      </dsp:txXfrm>
    </dsp:sp>
    <dsp:sp modelId="{3CE8E8F8-3025-4478-9771-0BCA8E9A7130}">
      <dsp:nvSpPr>
        <dsp:cNvPr id="0" name=""/>
        <dsp:cNvSpPr/>
      </dsp:nvSpPr>
      <dsp:spPr>
        <a:xfrm>
          <a:off x="0" y="1857282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Открытие и закрытие объектов</a:t>
          </a:r>
        </a:p>
      </dsp:txBody>
      <dsp:txXfrm>
        <a:off x="17429" y="1874711"/>
        <a:ext cx="3638776" cy="322174"/>
      </dsp:txXfrm>
    </dsp:sp>
    <dsp:sp modelId="{01B77DD3-2F13-4F1E-8FA3-5BD81FDDB237}">
      <dsp:nvSpPr>
        <dsp:cNvPr id="0" name=""/>
        <dsp:cNvSpPr/>
      </dsp:nvSpPr>
      <dsp:spPr>
        <a:xfrm>
          <a:off x="0" y="2228265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Новые форматы</a:t>
          </a:r>
        </a:p>
      </dsp:txBody>
      <dsp:txXfrm>
        <a:off x="17429" y="2245694"/>
        <a:ext cx="3638776" cy="322174"/>
      </dsp:txXfrm>
    </dsp:sp>
    <dsp:sp modelId="{0B95EC51-D4AF-470F-8C98-E17CEAA257F8}">
      <dsp:nvSpPr>
        <dsp:cNvPr id="0" name=""/>
        <dsp:cNvSpPr/>
      </dsp:nvSpPr>
      <dsp:spPr>
        <a:xfrm>
          <a:off x="0" y="2599247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Слияния и поглощения</a:t>
          </a:r>
        </a:p>
      </dsp:txBody>
      <dsp:txXfrm>
        <a:off x="17429" y="2616676"/>
        <a:ext cx="3638776" cy="322174"/>
      </dsp:txXfrm>
    </dsp:sp>
    <dsp:sp modelId="{0C8AFBA3-0BC2-4240-8D86-5FFDF63E1833}">
      <dsp:nvSpPr>
        <dsp:cNvPr id="0" name=""/>
        <dsp:cNvSpPr/>
      </dsp:nvSpPr>
      <dsp:spPr>
        <a:xfrm>
          <a:off x="0" y="2970230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Отставки и назначения</a:t>
          </a:r>
        </a:p>
      </dsp:txBody>
      <dsp:txXfrm>
        <a:off x="17429" y="2987659"/>
        <a:ext cx="3638776" cy="322174"/>
      </dsp:txXfrm>
    </dsp:sp>
    <dsp:sp modelId="{A1EA260C-B62F-4D8E-A183-5C6103ABE8B1}">
      <dsp:nvSpPr>
        <dsp:cNvPr id="0" name=""/>
        <dsp:cNvSpPr/>
      </dsp:nvSpPr>
      <dsp:spPr>
        <a:xfrm>
          <a:off x="0" y="3341213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Логистика</a:t>
          </a:r>
        </a:p>
      </dsp:txBody>
      <dsp:txXfrm>
        <a:off x="17429" y="3358642"/>
        <a:ext cx="3638776" cy="322174"/>
      </dsp:txXfrm>
    </dsp:sp>
    <dsp:sp modelId="{160308EB-5522-4A2E-BA4B-1510D69178FF}">
      <dsp:nvSpPr>
        <dsp:cNvPr id="0" name=""/>
        <dsp:cNvSpPr/>
      </dsp:nvSpPr>
      <dsp:spPr>
        <a:xfrm>
          <a:off x="0" y="3712196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600" b="1" kern="1200" dirty="0" smtClean="0">
              <a:latin typeface="Arial" pitchFamily="34" charset="0"/>
              <a:cs typeface="Arial" pitchFamily="34" charset="0"/>
            </a:rPr>
            <a:t>Private label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3729625"/>
        <a:ext cx="3638776" cy="322174"/>
      </dsp:txXfrm>
    </dsp:sp>
    <dsp:sp modelId="{1739DD87-5030-4357-891D-D21BB983E874}">
      <dsp:nvSpPr>
        <dsp:cNvPr id="0" name=""/>
        <dsp:cNvSpPr/>
      </dsp:nvSpPr>
      <dsp:spPr>
        <a:xfrm>
          <a:off x="0" y="4083179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Взаимодействие с потребителями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4100608"/>
        <a:ext cx="3638776" cy="322174"/>
      </dsp:txXfrm>
    </dsp:sp>
    <dsp:sp modelId="{436FCB6B-05CB-45E5-BB04-A2C09C3631FD}">
      <dsp:nvSpPr>
        <dsp:cNvPr id="0" name=""/>
        <dsp:cNvSpPr/>
      </dsp:nvSpPr>
      <dsp:spPr>
        <a:xfrm>
          <a:off x="0" y="4454162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Взаимодействие с поставщиками</a:t>
          </a:r>
        </a:p>
      </dsp:txBody>
      <dsp:txXfrm>
        <a:off x="17429" y="4471591"/>
        <a:ext cx="3638776" cy="322174"/>
      </dsp:txXfrm>
    </dsp:sp>
    <dsp:sp modelId="{2D7A87DE-46EB-4F31-BB80-045439BC1539}">
      <dsp:nvSpPr>
        <dsp:cNvPr id="0" name=""/>
        <dsp:cNvSpPr/>
      </dsp:nvSpPr>
      <dsp:spPr>
        <a:xfrm>
          <a:off x="0" y="4825144"/>
          <a:ext cx="3673634" cy="357032"/>
        </a:xfrm>
        <a:prstGeom prst="round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1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lvl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600" b="1" kern="1200" dirty="0" smtClean="0">
              <a:latin typeface="Arial" pitchFamily="34" charset="0"/>
              <a:cs typeface="Arial" pitchFamily="34" charset="0"/>
            </a:rPr>
            <a:t>Корпоративные события</a:t>
          </a:r>
          <a:endParaRPr lang="ru-RU" sz="1600" b="1" kern="1200" dirty="0">
            <a:latin typeface="Arial" pitchFamily="34" charset="0"/>
            <a:cs typeface="Arial" pitchFamily="34" charset="0"/>
          </a:endParaRPr>
        </a:p>
      </dsp:txBody>
      <dsp:txXfrm>
        <a:off x="17429" y="4842573"/>
        <a:ext cx="3638776" cy="322174"/>
      </dsp:txXfrm>
    </dsp:sp>
  </dsp:spTree>
</dsp:drawing>
</file>

<file path=ppt/diagrams/drawing6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ADEDE6B-0503-43D0-BCE0-63A0781B6868}">
      <dsp:nvSpPr>
        <dsp:cNvPr id="0" name=""/>
        <dsp:cNvSpPr/>
      </dsp:nvSpPr>
      <dsp:spPr>
        <a:xfrm>
          <a:off x="0" y="0"/>
          <a:ext cx="4443349" cy="4443349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hade val="51000"/>
                <a:satMod val="130000"/>
              </a:schemeClr>
            </a:gs>
            <a:gs pos="80000">
              <a:schemeClr val="accent5">
                <a:hueOff val="0"/>
                <a:satOff val="0"/>
                <a:lumOff val="0"/>
                <a:alphaOff val="0"/>
                <a:shade val="93000"/>
                <a:satMod val="13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F73A80D-B4A3-4CA6-8309-16A17BBB2D6B}">
      <dsp:nvSpPr>
        <dsp:cNvPr id="0" name=""/>
        <dsp:cNvSpPr/>
      </dsp:nvSpPr>
      <dsp:spPr>
        <a:xfrm>
          <a:off x="2221674" y="0"/>
          <a:ext cx="6719984" cy="4443349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1920" tIns="121920" rIns="121920" bIns="121920" numCol="1" spcCol="1270" anchor="ctr" anchorCtr="0">
          <a:noAutofit/>
        </a:bodyPr>
        <a:lstStyle/>
        <a:p>
          <a:pPr lvl="0" algn="ctr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200" b="1" kern="1200" dirty="0">
            <a:solidFill>
              <a:srgbClr val="7030A0"/>
            </a:solidFill>
          </a:endParaRPr>
        </a:p>
      </dsp:txBody>
      <dsp:txXfrm>
        <a:off x="2221674" y="0"/>
        <a:ext cx="6719984" cy="710935"/>
      </dsp:txXfrm>
    </dsp:sp>
    <dsp:sp modelId="{15E26E99-DD6C-45AE-BE6E-EDE9A58F07CD}">
      <dsp:nvSpPr>
        <dsp:cNvPr id="0" name=""/>
        <dsp:cNvSpPr/>
      </dsp:nvSpPr>
      <dsp:spPr>
        <a:xfrm>
          <a:off x="479750" y="1092534"/>
          <a:ext cx="3510245" cy="3392090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2483469"/>
                <a:satOff val="9953"/>
                <a:lumOff val="2157"/>
                <a:alphaOff val="0"/>
                <a:shade val="51000"/>
                <a:satMod val="130000"/>
              </a:schemeClr>
            </a:gs>
            <a:gs pos="80000">
              <a:schemeClr val="accent5">
                <a:hueOff val="-2483469"/>
                <a:satOff val="9953"/>
                <a:lumOff val="2157"/>
                <a:alphaOff val="0"/>
                <a:shade val="93000"/>
                <a:satMod val="130000"/>
              </a:schemeClr>
            </a:gs>
            <a:gs pos="100000">
              <a:schemeClr val="accent5">
                <a:hueOff val="-2483469"/>
                <a:satOff val="9953"/>
                <a:lumOff val="2157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C85ED7D1-4530-4BE2-A4AA-3209C0A95B0F}">
      <dsp:nvSpPr>
        <dsp:cNvPr id="0" name=""/>
        <dsp:cNvSpPr/>
      </dsp:nvSpPr>
      <dsp:spPr>
        <a:xfrm>
          <a:off x="2221674" y="1100134"/>
          <a:ext cx="6719984" cy="3340174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-2483469"/>
              <a:satOff val="9953"/>
              <a:lumOff val="2157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100" b="1" kern="1200" dirty="0">
            <a:solidFill>
              <a:srgbClr val="7030A0"/>
            </a:solidFill>
          </a:endParaRPr>
        </a:p>
      </dsp:txBody>
      <dsp:txXfrm>
        <a:off x="2221674" y="1100134"/>
        <a:ext cx="6719984" cy="676490"/>
      </dsp:txXfrm>
    </dsp:sp>
    <dsp:sp modelId="{CDEBFB7A-6311-4145-9B9B-25384880FF33}">
      <dsp:nvSpPr>
        <dsp:cNvPr id="0" name=""/>
        <dsp:cNvSpPr/>
      </dsp:nvSpPr>
      <dsp:spPr>
        <a:xfrm>
          <a:off x="946298" y="1946449"/>
          <a:ext cx="2577142" cy="2510703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4966938"/>
                <a:satOff val="19906"/>
                <a:lumOff val="4314"/>
                <a:alphaOff val="0"/>
                <a:shade val="51000"/>
                <a:satMod val="130000"/>
              </a:schemeClr>
            </a:gs>
            <a:gs pos="80000">
              <a:schemeClr val="accent5">
                <a:hueOff val="-4966938"/>
                <a:satOff val="19906"/>
                <a:lumOff val="4314"/>
                <a:alphaOff val="0"/>
                <a:shade val="93000"/>
                <a:satMod val="130000"/>
              </a:schemeClr>
            </a:gs>
            <a:gs pos="100000">
              <a:schemeClr val="accent5">
                <a:hueOff val="-4966938"/>
                <a:satOff val="19906"/>
                <a:lumOff val="4314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9F769886-E2CC-4E37-B633-ABC46F5332F5}">
      <dsp:nvSpPr>
        <dsp:cNvPr id="0" name=""/>
        <dsp:cNvSpPr/>
      </dsp:nvSpPr>
      <dsp:spPr>
        <a:xfrm>
          <a:off x="2221674" y="1938885"/>
          <a:ext cx="6719984" cy="2501348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-4966938"/>
              <a:satOff val="19906"/>
              <a:lumOff val="4314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18110" tIns="118110" rIns="118110" bIns="118110" numCol="1" spcCol="1270" anchor="ctr" anchorCtr="0">
          <a:noAutofit/>
        </a:bodyPr>
        <a:lstStyle/>
        <a:p>
          <a:pPr lvl="0" algn="ctr" defTabSz="1377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100" b="1" kern="1200" dirty="0">
            <a:solidFill>
              <a:srgbClr val="7030A0"/>
            </a:solidFill>
          </a:endParaRPr>
        </a:p>
      </dsp:txBody>
      <dsp:txXfrm>
        <a:off x="2221674" y="1938885"/>
        <a:ext cx="6719984" cy="690027"/>
      </dsp:txXfrm>
    </dsp:sp>
    <dsp:sp modelId="{FE3D3CB5-E939-441C-992B-4D3D9C8BCA42}">
      <dsp:nvSpPr>
        <dsp:cNvPr id="0" name=""/>
        <dsp:cNvSpPr/>
      </dsp:nvSpPr>
      <dsp:spPr>
        <a:xfrm>
          <a:off x="1413366" y="2795182"/>
          <a:ext cx="1644039" cy="1671215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7450407"/>
                <a:satOff val="29858"/>
                <a:lumOff val="6471"/>
                <a:alphaOff val="0"/>
                <a:shade val="51000"/>
                <a:satMod val="130000"/>
              </a:schemeClr>
            </a:gs>
            <a:gs pos="80000">
              <a:schemeClr val="accent5">
                <a:hueOff val="-7450407"/>
                <a:satOff val="29858"/>
                <a:lumOff val="6471"/>
                <a:alphaOff val="0"/>
                <a:shade val="93000"/>
                <a:satMod val="130000"/>
              </a:schemeClr>
            </a:gs>
            <a:gs pos="100000">
              <a:schemeClr val="accent5">
                <a:hueOff val="-7450407"/>
                <a:satOff val="29858"/>
                <a:lumOff val="6471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406770CC-52E5-4C00-BF5F-A6CAA9F2B0F1}">
      <dsp:nvSpPr>
        <dsp:cNvPr id="0" name=""/>
        <dsp:cNvSpPr/>
      </dsp:nvSpPr>
      <dsp:spPr>
        <a:xfrm>
          <a:off x="2221674" y="2782869"/>
          <a:ext cx="6719984" cy="1660479"/>
        </a:xfrm>
        <a:prstGeom prst="rect">
          <a:avLst/>
        </a:prstGeom>
        <a:solidFill>
          <a:schemeClr val="bg1">
            <a:alpha val="90000"/>
          </a:schemeClr>
        </a:solidFill>
        <a:ln w="9525" cap="flat" cmpd="sng" algn="ctr">
          <a:solidFill>
            <a:schemeClr val="accent5">
              <a:hueOff val="-7450407"/>
              <a:satOff val="29858"/>
              <a:lumOff val="6471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5730" tIns="125730" rIns="125730" bIns="125730" numCol="1" spcCol="1270" anchor="ctr" anchorCtr="0">
          <a:noAutofit/>
        </a:bodyPr>
        <a:lstStyle/>
        <a:p>
          <a:pPr lvl="0" algn="ctr" defTabSz="14668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300" b="1" kern="1200" dirty="0">
            <a:solidFill>
              <a:srgbClr val="FF0000"/>
            </a:solidFill>
          </a:endParaRPr>
        </a:p>
      </dsp:txBody>
      <dsp:txXfrm>
        <a:off x="2221674" y="2782869"/>
        <a:ext cx="6719984" cy="718045"/>
      </dsp:txXfrm>
    </dsp:sp>
    <dsp:sp modelId="{BADDE4A4-F130-4633-8FA4-D3B357EECC53}">
      <dsp:nvSpPr>
        <dsp:cNvPr id="0" name=""/>
        <dsp:cNvSpPr/>
      </dsp:nvSpPr>
      <dsp:spPr>
        <a:xfrm>
          <a:off x="1868225" y="3597840"/>
          <a:ext cx="710935" cy="858483"/>
        </a:xfrm>
        <a:prstGeom prst="pie">
          <a:avLst>
            <a:gd name="adj1" fmla="val 5400000"/>
            <a:gd name="adj2" fmla="val 16200000"/>
          </a:avLst>
        </a:prstGeom>
        <a:gradFill rotWithShape="0">
          <a:gsLst>
            <a:gs pos="0">
              <a:schemeClr val="accent5">
                <a:hueOff val="-9933876"/>
                <a:satOff val="39811"/>
                <a:lumOff val="8628"/>
                <a:alphaOff val="0"/>
                <a:shade val="51000"/>
                <a:satMod val="130000"/>
              </a:schemeClr>
            </a:gs>
            <a:gs pos="80000">
              <a:schemeClr val="accent5">
                <a:hueOff val="-9933876"/>
                <a:satOff val="39811"/>
                <a:lumOff val="8628"/>
                <a:alphaOff val="0"/>
                <a:shade val="93000"/>
                <a:satMod val="130000"/>
              </a:schemeClr>
            </a:gs>
            <a:gs pos="100000">
              <a:schemeClr val="accent5">
                <a:hueOff val="-9933876"/>
                <a:satOff val="39811"/>
                <a:lumOff val="8628"/>
                <a:alphaOff val="0"/>
                <a:shade val="94000"/>
                <a:satMod val="135000"/>
              </a:schemeClr>
            </a:gs>
          </a:gsLst>
          <a:lin ang="16200000" scaled="0"/>
        </a:gradFill>
        <a:ln>
          <a:noFill/>
        </a:ln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</dsp:sp>
    <dsp:sp modelId="{F40DC388-C621-4A4E-A06C-9341A33D22E5}">
      <dsp:nvSpPr>
        <dsp:cNvPr id="0" name=""/>
        <dsp:cNvSpPr/>
      </dsp:nvSpPr>
      <dsp:spPr>
        <a:xfrm>
          <a:off x="2221674" y="3607956"/>
          <a:ext cx="6719984" cy="835392"/>
        </a:xfrm>
        <a:prstGeom prst="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9525" cap="flat" cmpd="sng" algn="ctr">
          <a:solidFill>
            <a:schemeClr val="accent5">
              <a:hueOff val="-9933876"/>
              <a:satOff val="39811"/>
              <a:lumOff val="8628"/>
              <a:alphaOff val="0"/>
            </a:schemeClr>
          </a:solidFill>
          <a:prstDash val="solid"/>
        </a:ln>
        <a:effectLst>
          <a:outerShdw blurRad="40000" dist="23000" dir="5400000" rotWithShape="0">
            <a:srgbClr val="000000">
              <a:alpha val="35000"/>
            </a:srgbClr>
          </a:outerShdw>
        </a:effectLst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44780" tIns="144780" rIns="144780" bIns="144780" numCol="1" spcCol="1270" anchor="ctr" anchorCtr="0">
          <a:noAutofit/>
        </a:bodyPr>
        <a:lstStyle/>
        <a:p>
          <a:pPr lvl="0" algn="ctr" defTabSz="1689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ru-RU" sz="3800" b="1" kern="1200" dirty="0">
            <a:solidFill>
              <a:srgbClr val="7030A0"/>
            </a:solidFill>
          </a:endParaRPr>
        </a:p>
      </dsp:txBody>
      <dsp:txXfrm>
        <a:off x="2221674" y="3607956"/>
        <a:ext cx="6719984" cy="835392"/>
      </dsp:txXfrm>
    </dsp:sp>
  </dsp:spTree>
</dsp:drawing>
</file>

<file path=ppt/diagrams/drawing7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F7A8FA83-9B98-4B84-B80D-986416BEE2DD}">
      <dsp:nvSpPr>
        <dsp:cNvPr id="0" name=""/>
        <dsp:cNvSpPr/>
      </dsp:nvSpPr>
      <dsp:spPr>
        <a:xfrm>
          <a:off x="0" y="3407"/>
          <a:ext cx="3463794" cy="1259570"/>
        </a:xfrm>
        <a:prstGeom prst="roundRect">
          <a:avLst/>
        </a:prstGeom>
        <a:solidFill>
          <a:schemeClr val="tx2">
            <a:lumMod val="60000"/>
            <a:lumOff val="40000"/>
          </a:schemeClr>
        </a:solidFill>
        <a:ln w="254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</a:ln>
        <a:effectLst/>
        <a:scene3d>
          <a:camera prst="orthographicFront"/>
          <a:lightRig rig="threePt" dir="t"/>
        </a:scene3d>
        <a:sp3d>
          <a:bevelT/>
        </a:sp3d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8580" tIns="68580" rIns="68580" bIns="68580" numCol="1" spcCol="1270" anchor="ctr" anchorCtr="0">
          <a:noAutofit/>
        </a:bodyPr>
        <a:lstStyle/>
        <a:p>
          <a:pPr lvl="0" algn="ctr" defTabSz="8001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ru-RU" sz="1800" b="1" kern="1200" dirty="0" smtClean="0">
              <a:latin typeface="Arial" pitchFamily="34" charset="0"/>
              <a:cs typeface="Arial" pitchFamily="34" charset="0"/>
            </a:rPr>
            <a:t>Оперативная и периодическая информация о состоянии рынка розничной торговли</a:t>
          </a:r>
          <a:endParaRPr lang="ru-RU" sz="1800" b="1" kern="1200" dirty="0">
            <a:latin typeface="Arial" pitchFamily="34" charset="0"/>
            <a:cs typeface="Arial" pitchFamily="34" charset="0"/>
          </a:endParaRPr>
        </a:p>
      </dsp:txBody>
      <dsp:txXfrm>
        <a:off x="61487" y="64894"/>
        <a:ext cx="3340820" cy="1136596"/>
      </dsp:txXfrm>
    </dsp:sp>
    <dsp:sp modelId="{3C76E3AE-D0FA-4F5C-AA35-BC99E2C2A883}">
      <dsp:nvSpPr>
        <dsp:cNvPr id="0" name=""/>
        <dsp:cNvSpPr/>
      </dsp:nvSpPr>
      <dsp:spPr>
        <a:xfrm>
          <a:off x="0" y="1262977"/>
          <a:ext cx="3463794" cy="87768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09975" tIns="20320" rIns="113792" bIns="20320" numCol="1" spcCol="1270" anchor="t" anchorCtr="0">
          <a:noAutofit/>
        </a:bodyPr>
        <a:lstStyle/>
        <a:p>
          <a:pPr marL="171450" lvl="1" indent="-171450" algn="l" defTabSz="711200">
            <a:lnSpc>
              <a:spcPct val="90000"/>
            </a:lnSpc>
            <a:spcBef>
              <a:spcPct val="0"/>
            </a:spcBef>
            <a:spcAft>
              <a:spcPct val="20000"/>
            </a:spcAft>
            <a:buChar char="••"/>
          </a:pPr>
          <a:endParaRPr lang="ru-RU" sz="1600" kern="1200" dirty="0">
            <a:solidFill>
              <a:srgbClr val="FF0000"/>
            </a:solidFill>
          </a:endParaRPr>
        </a:p>
      </dsp:txBody>
      <dsp:txXfrm>
        <a:off x="0" y="1262977"/>
        <a:ext cx="3463794" cy="87768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5">
  <dgm:title val=""/>
  <dgm:desc val=""/>
  <dgm:catLst>
    <dgm:cat type="relationship" pri="23000"/>
    <dgm:cat type="cycle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Name0">
    <dgm:varLst>
      <dgm:chMax val="1"/>
      <dgm:dir/>
      <dgm:animLvl val="ctr"/>
      <dgm:resizeHandles val="exact"/>
    </dgm:varLst>
    <dgm:choose name="Name1">
      <dgm:if name="Name2" func="var" arg="dir" op="equ" val="norm">
        <dgm:alg type="cycle">
          <dgm:param type="stAng" val="0"/>
          <dgm:param type="spanAng" val="360"/>
          <dgm:param type="ctrShpMap" val="fNode"/>
        </dgm:alg>
      </dgm:if>
      <dgm:else name="Name3">
        <dgm:alg type="cycle">
          <dgm:param type="stAng" val="0"/>
          <dgm:param type="spanAng" val="-360"/>
          <dgm:param type="ctrShpMap" val="fNode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enterShape" refType="w"/>
      <dgm:constr type="w" for="ch" forName="parTrans" refType="w" refFor="ch" refForName="centerShape" fact="0.4"/>
      <dgm:constr type="w" for="ch" forName="node" refType="w" refFor="ch" refForName="centerShape" op="equ" fact="1.25"/>
      <dgm:constr type="sp" refType="w" refFor="ch" refForName="centerShape" op="equ" fact="0.4"/>
      <dgm:constr type="sibSp" refType="w" refFor="ch" refForName="node" fact="0.3"/>
      <dgm:constr type="primFontSz" for="ch" forName="centerShape" val="65"/>
      <dgm:constr type="primFontSz" for="des" forName="node" op="equ" val="65"/>
      <dgm:constr type="primFontSz" for="des" forName="node" refType="primFontSz" refFor="ch" refForName="centerShape" op="lte"/>
      <dgm:constr type="primFontSz" for="des" forName="connectorText" op="equ" val="55"/>
      <dgm:constr type="primFontSz" for="des" forName="connectorText" refType="primFontSz" refFor="ch" refForName="centerShape" op="lte" fact="0.8"/>
      <dgm:constr type="primFontSz" for="des" forName="connectorText" refType="primFontSz" refFor="des" refForName="node" op="lte"/>
    </dgm:constrLst>
    <dgm:choose name="Name4">
      <dgm:if name="Name5" axis="ch ch" ptType="node node" st="1 1" cnt="1 0" func="cnt" op="lte" val="6">
        <dgm:ruleLst>
          <dgm:rule type="w" for="ch" forName="node" val="NaN" fact="1" max="NaN"/>
        </dgm:ruleLst>
      </dgm:if>
      <dgm:if name="Name6" axis="ch ch" ptType="node node" st="1 1" cnt="1 0" func="cnt" op="lte" val="8">
        <dgm:ruleLst>
          <dgm:rule type="w" for="ch" forName="node" val="NaN" fact="0.9" max="NaN"/>
        </dgm:ruleLst>
      </dgm:if>
      <dgm:if name="Name7" axis="ch ch" ptType="node node" st="1 1" cnt="1 0" func="cnt" op="lte" val="10">
        <dgm:ruleLst>
          <dgm:rule type="w" for="ch" forName="node" val="NaN" fact="0.8" max="NaN"/>
        </dgm:ruleLst>
      </dgm:if>
      <dgm:if name="Name8" axis="ch ch" ptType="node node" st="1 1" cnt="1 0" func="cnt" op="lte" val="12">
        <dgm:ruleLst>
          <dgm:rule type="w" for="ch" forName="node" val="NaN" fact="0.7" max="NaN"/>
        </dgm:ruleLst>
      </dgm:if>
      <dgm:if name="Name9" axis="ch ch" ptType="node node" st="1 1" cnt="1 0" func="cnt" op="lte" val="14">
        <dgm:ruleLst>
          <dgm:rule type="w" for="ch" forName="node" val="NaN" fact="0.6" max="NaN"/>
        </dgm:ruleLst>
      </dgm:if>
      <dgm:else name="Name10">
        <dgm:ruleLst>
          <dgm:rule type="w" for="ch" forName="node" val="NaN" fact="0.5" max="NaN"/>
        </dgm:ruleLst>
      </dgm:else>
    </dgm:choose>
    <dgm:forEach name="Name11" axis="ch" ptType="node" cnt="1">
      <dgm:layoutNode name="centerShape" styleLbl="node0">
        <dgm:alg type="tx"/>
        <dgm:shape xmlns:r="http://schemas.openxmlformats.org/officeDocument/2006/relationships" type="ellipse" r:blip="">
          <dgm:adjLst/>
        </dgm:shape>
        <dgm:presOf axis="self"/>
        <dgm:constrLst>
          <dgm:constr type="h" refType="w"/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forEach name="Name12" axis="ch">
        <dgm:forEach name="Name13" axis="self" ptType="parTrans">
          <dgm:layoutNode name="parTrans" styleLbl="sibTrans2D1">
            <dgm:alg type="conn">
              <dgm:param type="begPts" val="auto"/>
              <dgm:param type="endPts" val="auto"/>
            </dgm:alg>
            <dgm:shape xmlns:r="http://schemas.openxmlformats.org/officeDocument/2006/relationships" type="conn" r:blip="">
              <dgm:adjLst/>
            </dgm:shape>
            <dgm:presOf axis="self"/>
            <dgm:constrLst>
              <dgm:constr type="h" refType="w" fact="0.85"/>
            </dgm:constrLst>
            <dgm:ruleLst/>
            <dgm:layoutNode name="connectorText">
              <dgm:alg type="tx">
                <dgm:param type="autoTxRot" val="grav"/>
              </dgm:alg>
              <dgm:shape xmlns:r="http://schemas.openxmlformats.org/officeDocument/2006/relationships" type="conn" r:blip="" hideGeom="1">
                <dgm:adjLst/>
              </dgm:shape>
              <dgm:presOf axis="self"/>
              <dgm:constrLst>
                <dgm:constr type="lMarg"/>
                <dgm:constr type="rMarg"/>
                <dgm:constr type="tMarg"/>
                <dgm:constr type="bMarg"/>
              </dgm:constrLst>
              <dgm:ruleLst>
                <dgm:rule type="primFontSz" val="5" fact="NaN" max="NaN"/>
              </dgm:ruleLst>
            </dgm:layoutNode>
          </dgm:layoutNode>
        </dgm:forEach>
        <dgm:forEach name="Name14" axis="self" ptType="node">
          <dgm:layoutNode name="node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h" refType="w"/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w" val="INF" fact="NaN" max="NaN"/>
              <dgm:rule type="primFontSz" val="5" fact="NaN" max="NaN"/>
            </dgm:ruleLst>
          </dgm:layoutNode>
        </dgm:forEach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funnel1">
  <dgm:title val=""/>
  <dgm:desc val=""/>
  <dgm:catLst>
    <dgm:cat type="relationship" pri="2000"/>
    <dgm:cat type="process" pri="27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4"/>
      <dgm:resizeHandles val="exact"/>
    </dgm:varLst>
    <dgm:alg type="composite">
      <dgm:param type="ar" val="1.25"/>
    </dgm:alg>
    <dgm:shape xmlns:r="http://schemas.openxmlformats.org/officeDocument/2006/relationships" r:blip="">
      <dgm:adjLst/>
    </dgm:shape>
    <dgm:presOf/>
    <dgm:choose name="Name1">
      <dgm:if name="Name2" axis="ch" ptType="node" func="cnt" op="equ" val="2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w" for="ch" forName="item1" refType="w" fact="0.35"/>
          <dgm:constr type="h" for="ch" forName="item1" refType="w" fact="0.35"/>
          <dgm:constr type="t" for="ch" forName="item1" refType="h" fact="0.05"/>
          <dgm:constr type="l" for="ch" forName="item1" refType="w" fact="0.125"/>
          <dgm:constr type="primFontSz" for="ch" forName="item1" op="equ" val="65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if>
      <dgm:else name="Name3">
        <dgm:constrLst>
          <dgm:constr type="w" for="ch" forName="ellipse" refType="w" fact="0.645"/>
          <dgm:constr type="h" for="ch" forName="ellipse" refType="h" fact="0.28"/>
          <dgm:constr type="t" for="ch" forName="ellipse" refType="w" fact="0.0275"/>
          <dgm:constr type="l" for="ch" forName="ellipse" refType="w" fact="0.0265"/>
          <dgm:constr type="w" for="ch" forName="arrow1" refType="w" fact="0.125"/>
          <dgm:constr type="h" for="ch" forName="arrow1" refType="h" fact="0.1"/>
          <dgm:constr type="t" for="ch" forName="arrow1" refType="h" fact="0.72"/>
          <dgm:constr type="l" for="ch" forName="arrow1" refType="w" fact="0.2875"/>
          <dgm:constr type="w" for="ch" forName="rectangle" refType="w" fact="0.6"/>
          <dgm:constr type="h" for="ch" forName="rectangle" refType="w" refFor="ch" refForName="rectangle" fact="0.25"/>
          <dgm:constr type="t" for="ch" forName="rectangle" refType="h" fact="0.8"/>
          <dgm:constr type="l" for="ch" forName="rectangle" refType="w" fact="0.05"/>
          <dgm:constr type="primFontSz" for="ch" forName="rectangle" val="65"/>
          <dgm:constr type="w" for="ch" forName="item1" refType="w" fact="0.225"/>
          <dgm:constr type="h" for="ch" forName="item1" refType="w" fact="0.225"/>
          <dgm:constr type="t" for="ch" forName="item1" refType="h" fact="0.336"/>
          <dgm:constr type="l" for="ch" forName="item1" refType="w" fact="0.261"/>
          <dgm:constr type="primFontSz" for="ch" forName="item1" val="65"/>
          <dgm:constr type="w" for="ch" forName="item2" refType="w" fact="0.225"/>
          <dgm:constr type="h" for="ch" forName="item2" refType="w" fact="0.225"/>
          <dgm:constr type="t" for="ch" forName="item2" refType="h" fact="0.125"/>
          <dgm:constr type="l" for="ch" forName="item2" refType="w" fact="0.1"/>
          <dgm:constr type="primFontSz" for="ch" forName="item2" refType="primFontSz" refFor="ch" refForName="item1" op="equ"/>
          <dgm:constr type="w" for="ch" forName="item3" refType="w" fact="0.225"/>
          <dgm:constr type="h" for="ch" forName="item3" refType="w" fact="0.225"/>
          <dgm:constr type="t" for="ch" forName="item3" refType="h" fact="0.057"/>
          <dgm:constr type="l" for="ch" forName="item3" refType="w" fact="0.33"/>
          <dgm:constr type="primFontSz" for="ch" forName="item3" refType="primFontSz" refFor="ch" refForName="item1" op="equ"/>
          <dgm:constr type="w" for="ch" forName="funnel" refType="w" fact="0.7"/>
          <dgm:constr type="h" for="ch" forName="funnel" refType="h" fact="0.7"/>
          <dgm:constr type="t" for="ch" forName="funnel"/>
          <dgm:constr type="l" for="ch" forName="funnel"/>
        </dgm:constrLst>
      </dgm:else>
    </dgm:choose>
    <dgm:ruleLst/>
    <dgm:choose name="Name4">
      <dgm:if name="Name5" axis="ch" ptType="node" func="cnt" op="gte" val="1">
        <dgm:layoutNode name="ellipse" styleLbl="trBgShp">
          <dgm:alg type="sp"/>
          <dgm:shape xmlns:r="http://schemas.openxmlformats.org/officeDocument/2006/relationships" type="ellipse" r:blip="">
            <dgm:adjLst/>
          </dgm:shape>
          <dgm:presOf/>
          <dgm:constrLst/>
          <dgm:ruleLst/>
        </dgm:layoutNode>
        <dgm:layoutNode name="arrow1" styleLbl="fgShp">
          <dgm:alg type="sp"/>
          <dgm:shape xmlns:r="http://schemas.openxmlformats.org/officeDocument/2006/relationships" type="downArrow" r:blip="">
            <dgm:adjLst/>
          </dgm:shape>
          <dgm:presOf/>
          <dgm:constrLst/>
          <dgm:ruleLst/>
        </dgm:layoutNode>
        <dgm:layoutNode name="rectangle" styleLbl="revTx">
          <dgm:varLst>
            <dgm:bulletEnabled val="1"/>
          </dgm:varLst>
          <dgm:alg type="tx">
            <dgm:param type="txAnchorHorzCh" val="ctr"/>
          </dgm:alg>
          <dgm:shape xmlns:r="http://schemas.openxmlformats.org/officeDocument/2006/relationships" type="rect" r:blip="">
            <dgm:adjLst/>
          </dgm:shape>
          <dgm:choose name="Name6">
            <dgm:if name="Name7" axis="ch" ptType="node" func="cnt" op="equ" val="1">
              <dgm:presOf axis="ch desOrSelf" ptType="node node" st="1 1" cnt="1 0"/>
            </dgm:if>
            <dgm:if name="Name8" axis="ch" ptType="node" func="cnt" op="equ" val="2">
              <dgm:presOf axis="ch desOrSelf" ptType="node node" st="2 1" cnt="1 0"/>
            </dgm:if>
            <dgm:if name="Name9" axis="ch" ptType="node" func="cnt" op="equ" val="3">
              <dgm:presOf axis="ch desOrSelf" ptType="node node" st="3 1" cnt="1 0"/>
            </dgm:if>
            <dgm:else name="Name10">
              <dgm:presOf axis="ch desOrSelf" ptType="node node" st="4 1" cnt="1 0"/>
            </dgm:else>
          </dgm:choose>
          <dgm:constrLst/>
          <dgm:ruleLst>
            <dgm:rule type="primFontSz" val="5" fact="NaN" max="NaN"/>
          </dgm:ruleLst>
        </dgm:layoutNode>
        <dgm:forEach name="Name11" axis="ch" ptType="node" st="2" cnt="1">
          <dgm:layoutNode name="item1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2">
              <dgm:if name="Name13" axis="root ch" ptType="all node" func="cnt" op="equ" val="1">
                <dgm:presOf/>
              </dgm:if>
              <dgm:if name="Name14" axis="root ch" ptType="all node" func="cnt" op="equ" val="2">
                <dgm:presOf axis="root ch desOrSelf" ptType="all node node" st="1 1 1" cnt="0 1 0"/>
              </dgm:if>
              <dgm:if name="Name15" axis="root ch" ptType="all node" func="cnt" op="equ" val="3">
                <dgm:presOf axis="root ch desOrSelf" ptType="all node node" st="1 2 1" cnt="0 1 0"/>
              </dgm:if>
              <dgm:else name="Name16">
                <dgm:presOf axis="root ch desOrSelf" ptType="all node node" st="1 3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17" axis="ch" ptType="node" st="3" cnt="1">
          <dgm:layoutNode name="item2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18">
              <dgm:if name="Name19" axis="root ch" ptType="all node" func="cnt" op="equ" val="1">
                <dgm:presOf/>
              </dgm:if>
              <dgm:if name="Name20" axis="root ch" ptType="all node" func="cnt" op="equ" val="2">
                <dgm:presOf/>
              </dgm:if>
              <dgm:if name="Name21" axis="root ch" ptType="all node" func="cnt" op="equ" val="3">
                <dgm:presOf axis="root ch desOrSelf" ptType="all node node" st="1 1 1" cnt="0 1 0"/>
              </dgm:if>
              <dgm:else name="Name22">
                <dgm:presOf axis="root ch desOrSelf" ptType="all node node" st="1 2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forEach name="Name23" axis="ch" ptType="node" st="4" cnt="1">
          <dgm:layoutNode name="item3" styleLbl="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choose name="Name24">
              <dgm:if name="Name25" axis="root ch" ptType="all node" func="cnt" op="equ" val="1">
                <dgm:presOf/>
              </dgm:if>
              <dgm:if name="Name26" axis="root ch" ptType="all node" func="cnt" op="equ" val="2">
                <dgm:presOf/>
              </dgm:if>
              <dgm:if name="Name27" axis="root ch" ptType="all node" func="cnt" op="equ" val="3">
                <dgm:presOf/>
              </dgm:if>
              <dgm:else name="Name28">
                <dgm:presOf axis="root ch desOrSelf" ptType="all node node" st="1 1 1" cnt="0 1 0"/>
              </dgm:else>
            </dgm:choose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  <dgm:layoutNode name="funnel" styleLbl="trAlignAcc1">
          <dgm:alg type="sp"/>
          <dgm:shape xmlns:r="http://schemas.openxmlformats.org/officeDocument/2006/relationships" type="funnel" r:blip="">
            <dgm:adjLst/>
          </dgm:shape>
          <dgm:presOf/>
          <dgm:constrLst/>
          <dgm:ruleLst/>
        </dgm:layoutNode>
      </dgm:if>
      <dgm:else name="Name29"/>
    </dgm:choose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5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6.xml><?xml version="1.0" encoding="utf-8"?>
<dgm:layoutDef xmlns:dgm="http://schemas.openxmlformats.org/drawingml/2006/diagram" xmlns:a="http://schemas.openxmlformats.org/drawingml/2006/main" uniqueId="urn:microsoft.com/office/officeart/2005/8/layout/target3">
  <dgm:title val=""/>
  <dgm:desc val=""/>
  <dgm:catLst>
    <dgm:cat type="relationship" pri="11000"/>
    <dgm:cat type="list" pri="22000"/>
    <dgm:cat type="convert" pri="4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2"/>
        <dgm:pt modelId="21"/>
        <dgm:pt modelId="22"/>
        <dgm:pt modelId="3"/>
        <dgm:pt modelId="31"/>
        <dgm:pt modelId="32"/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41" srcId="1" destId="11" srcOrd="0" destOrd="0"/>
        <dgm:cxn modelId="42" srcId="1" destId="12" srcOrd="1" destOrd="0"/>
        <dgm:cxn modelId="51" srcId="2" destId="21" srcOrd="0" destOrd="0"/>
        <dgm:cxn modelId="52" srcId="2" destId="22" srcOrd="1" destOrd="0"/>
        <dgm:cxn modelId="61" srcId="3" destId="31" srcOrd="0" destOrd="0"/>
        <dgm:cxn modelId="62" srcId="3" destId="32" srcOrd="1" destOrd="0"/>
      </dgm:cxnLst>
      <dgm:bg/>
      <dgm:whole/>
    </dgm:dataModel>
  </dgm:clrData>
  <dgm:layoutNode name="Name0">
    <dgm:varLst>
      <dgm:chMax val="7"/>
      <dgm:dir/>
      <dgm:animLvl val="lvl"/>
      <dgm:resizeHandles val="exact"/>
    </dgm:varLst>
    <dgm:alg type="composite"/>
    <dgm:shape xmlns:r="http://schemas.openxmlformats.org/officeDocument/2006/relationships" r:blip="">
      <dgm:adjLst/>
    </dgm:shape>
    <dgm:presOf/>
    <dgm:choose name="Name1">
      <dgm:if name="Name2" func="var" arg="dir" op="equ" val="norm">
        <dgm:choose name="Name3">
          <dgm:if name="Name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1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l" for="ch" forName="circle1"/>
              <dgm:constr type="ctrY" for="ch" forName="circle1" refType="h" fact="0.5"/>
              <dgm:constr type="l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l" for="ch" forName="rect1" refType="r" refFor="ch" refForName="space"/>
              <dgm:constr type="r" for="ch" forName="rect1" refType="w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l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l" for="ch" forName="rect2" refType="r" refFor="ch" refForName="space"/>
              <dgm:constr type="r" for="ch" forName="rect2" refType="w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l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l" for="ch" forName="rect3" refType="r" refFor="ch" refForName="space"/>
              <dgm:constr type="r" for="ch" forName="rect3" refType="w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l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l" for="ch" forName="rect4" refType="r" refFor="ch" refForName="space"/>
              <dgm:constr type="r" for="ch" forName="rect4" refType="w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l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l" for="ch" forName="rect5" refType="r" refFor="ch" refForName="space"/>
              <dgm:constr type="r" for="ch" forName="rect5" refType="w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l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l" for="ch" forName="rect6" refType="r" refFor="ch" refForName="space"/>
              <dgm:constr type="r" for="ch" forName="rect6" refType="w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l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l" for="ch" forName="rect7" refType="r" refFor="ch" refForName="space"/>
              <dgm:constr type="r" for="ch" forName="rect7" refType="w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l" for="ch" forName="rect7ParTx" refType="r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l" for="ch" forName="rect7ChTx" refType="r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l" for="ch" forName="rect7ParTxNoCh" refType="r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l" for="ch" forName="rect1ParTx" refType="r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l" for="ch" forName="rect1ChTx" refType="r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l" for="ch" forName="rect1ParTxNoCh" refType="r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l" for="ch" forName="rect2ParTx" refType="r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l" for="ch" forName="rect2ChTx" refType="r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l" for="ch" forName="rect2ParTxNoCh" refType="r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l" for="ch" forName="rect3ParTx" refType="r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l" for="ch" forName="rect3ChTx" refType="r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l" for="ch" forName="rect3ParTxNoCh" refType="r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l" for="ch" forName="rect4ParTx" refType="r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l" for="ch" forName="rect4ChTx" refType="r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l" for="ch" forName="rect4ParTxNoCh" refType="r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l" for="ch" forName="rect5ParTx" refType="r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l" for="ch" forName="rect5ChTx" refType="r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l" for="ch" forName="rect5ParTxNoCh" refType="r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l" for="ch" forName="rect6ParTx" refType="r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l" for="ch" forName="rect6ChTx" refType="r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l" for="ch" forName="rect6ParTxNoCh" refType="r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11">
            <dgm:constrLst/>
          </dgm:else>
        </dgm:choose>
      </dgm:if>
      <dgm:else name="Name12">
        <dgm:choose name="Name13">
          <dgm:if name="Name14" axis="ch" ptType="node" func="cnt" op="equ" val="1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b" refFor="ch" refForName="rect1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b" refFor="ch" refForName="rect1"/>
              <dgm:constr type="primFontSz" for="ch" op="equ" val="65"/>
              <dgm:constr type="secFontSz" for="ch" op="equ" val="65"/>
            </dgm:constrLst>
          </dgm:if>
          <dgm:if name="Name15" axis="ch" ptType="node" func="cnt" op="equ" val="2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5"/>
              <dgm:constr type="hOff" for="ch" forName="circle2" refType="h" refFor="ch" refForName="vertSpace2" fact="-0.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b" refFor="ch" refForName="rect2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b" refFor="ch" refForName="rect2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primFontSz" for="ch" op="equ" val="65"/>
              <dgm:constr type="secFontSz" for="ch" op="equ" val="65"/>
            </dgm:constrLst>
          </dgm:if>
          <dgm:if name="Name16" axis="ch" ptType="node" func="cnt" op="equ" val="3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66667"/>
              <dgm:constr type="hOff" for="ch" forName="circle2" refType="h" refFor="ch" refForName="vertSpace2" fact="-0.33333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33333"/>
              <dgm:constr type="hOff" for="ch" forName="circle3" refType="h" refFor="ch" refForName="vertSpace2" fact="-0.66667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b" refFor="ch" refForName="rect3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b" refFor="ch" refForName="rect3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primFontSz" for="ch" op="equ" val="65"/>
              <dgm:constr type="secFontSz" for="ch" op="equ" val="65"/>
            </dgm:constrLst>
          </dgm:if>
          <dgm:if name="Name17" axis="ch" ptType="node" func="cnt" op="equ" val="4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75"/>
              <dgm:constr type="hOff" for="ch" forName="circle2" refType="h" refFor="ch" refForName="vertSpace2" fact="-0.25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5"/>
              <dgm:constr type="hOff" for="ch" forName="circle3" refType="h" refFor="ch" refForName="vertSpace2" fact="-0.5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25"/>
              <dgm:constr type="hOff" for="ch" forName="circle4" refType="h" refFor="ch" refForName="vertSpace2" fact="-0.7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b" refFor="ch" refForName="rect4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b" refFor="ch" refForName="rect4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primFontSz" for="ch" op="equ" val="65"/>
              <dgm:constr type="secFontSz" for="ch" op="equ" val="65"/>
            </dgm:constrLst>
          </dgm:if>
          <dgm:if name="Name18" axis="ch" ptType="node" func="cnt" op="equ" val="5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"/>
              <dgm:constr type="hOff" for="ch" forName="circle2" refType="h" refFor="ch" refForName="vertSpace2" fact="-0.2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"/>
              <dgm:constr type="hOff" for="ch" forName="circle3" refType="h" refFor="ch" refForName="vertSpace2" fact="-0.4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4"/>
              <dgm:constr type="hOff" for="ch" forName="circle4" refType="h" refFor="ch" refForName="vertSpace2" fact="-0.6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2"/>
              <dgm:constr type="hOff" for="ch" forName="circle5" refType="h" refFor="ch" refForName="vertSpace2" fact="-0.8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b" refFor="ch" refForName="rect5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b" refFor="ch" refForName="rect5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primFontSz" for="ch" op="equ" val="65"/>
              <dgm:constr type="secFontSz" for="ch" op="equ" val="65"/>
            </dgm:constrLst>
          </dgm:if>
          <dgm:if name="Name19" axis="ch" ptType="node" func="cnt" op="equ" val="6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3333"/>
              <dgm:constr type="hOff" for="ch" forName="circle2" refType="h" refFor="ch" refForName="vertSpace2" fact="-0.16667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66667"/>
              <dgm:constr type="hOff" for="ch" forName="circle3" refType="h" refFor="ch" refForName="vertSpace2" fact="-0.33333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"/>
              <dgm:constr type="hOff" for="ch" forName="circle4" refType="h" refFor="ch" refForName="vertSpace2" fact="-0.5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33333"/>
              <dgm:constr type="hOff" for="ch" forName="circle5" refType="h" refFor="ch" refForName="vertSpace2" fact="-0.66667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16667"/>
              <dgm:constr type="hOff" for="ch" forName="circle6" refType="h" refFor="ch" refForName="vertSpace2" fact="-0.83333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b" refFor="ch" refForName="rect6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b" refFor="ch" refForName="rect6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primFontSz" for="ch" op="equ" val="65"/>
              <dgm:constr type="secFontSz" for="ch" op="equ" val="65"/>
            </dgm:constrLst>
          </dgm:if>
          <dgm:if name="Name20" axis="ch" ptType="node" func="cnt" op="gte" val="7">
            <dgm:constrLst>
              <dgm:constr type="userA" refType="w" fact="0.3"/>
              <dgm:constr type="w" for="ch" forName="circle1" refType="userA" fact="2"/>
              <dgm:constr type="h" for="ch" forName="circle1" refType="w" refFor="ch" refForName="circle1" op="equ"/>
              <dgm:constr type="r" for="ch" forName="circle1" refType="w"/>
              <dgm:constr type="ctrY" for="ch" forName="circle1" refType="h" fact="0.5"/>
              <dgm:constr type="r" for="ch" forName="space" refType="ctrX" refFor="ch" refForName="circle1"/>
              <dgm:constr type="w" for="ch" forName="space"/>
              <dgm:constr type="h" for="ch" forName="space" refType="h" refFor="ch" refForName="circle1"/>
              <dgm:constr type="b" for="ch" forName="space" refType="b" refFor="ch" refForName="circle1"/>
              <dgm:constr type="r" for="ch" forName="rect1" refType="l" refFor="ch" refForName="space"/>
              <dgm:constr type="l" for="ch" forName="rect1"/>
              <dgm:constr type="h" for="ch" forName="rect1" refType="h" refFor="ch" refForName="circle1"/>
              <dgm:constr type="b" for="ch" forName="rect1" refType="b" refFor="ch" refForName="circle1"/>
              <dgm:constr type="l" for="ch" forName="vertSpace2"/>
              <dgm:constr type="w" for="ch" forName="vertSpace2" refType="w"/>
              <dgm:constr type="h" for="ch" forName="vertSpace2" refType="h" refFor="ch" refForName="circle1" fact="0.05"/>
              <dgm:constr type="b" for="ch" forName="vertSpace2" refType="b" refFor="ch" refForName="circle1"/>
              <dgm:constr type="ctrX" for="ch" forName="circle2" refType="r" refFor="ch" refForName="space"/>
              <dgm:constr type="h" for="ch" forName="circle2" refType="h" refFor="ch" refForName="circle1" fact="0.85714"/>
              <dgm:constr type="hOff" for="ch" forName="circle2" refType="h" refFor="ch" refForName="vertSpace2" fact="-0.14286"/>
              <dgm:constr type="w" for="ch" forName="circle2" refType="h" refFor="ch" refForName="circle2" op="equ"/>
              <dgm:constr type="wOff" for="ch" forName="circle2" refType="hOff" refFor="ch" refForName="circle2" op="equ"/>
              <dgm:constr type="b" for="ch" forName="circle2" refType="t" refFor="ch" refForName="vertSpace2"/>
              <dgm:constr type="r" for="ch" forName="rect2" refType="l" refFor="ch" refForName="space"/>
              <dgm:constr type="l" for="ch" forName="rect2"/>
              <dgm:constr type="h" for="ch" forName="rect2" refType="h" refFor="ch" refForName="circle2"/>
              <dgm:constr type="hOff" for="ch" forName="rect2" refType="hOff" refFor="ch" refForName="circle2"/>
              <dgm:constr type="b" for="ch" forName="rect2" refType="b" refFor="ch" refForName="circle2"/>
              <dgm:constr type="l" for="ch" forName="vertSpace3"/>
              <dgm:constr type="w" for="ch" forName="vertSpace3" refType="w"/>
              <dgm:constr type="h" for="ch" forName="vertSpace3" refType="h" refFor="ch" refForName="vertSpace2"/>
              <dgm:constr type="b" for="ch" forName="vertSpace3" refType="t" refFor="ch" refForName="vertSpace2"/>
              <dgm:constr type="ctrX" for="ch" forName="circle3" refType="r" refFor="ch" refForName="space"/>
              <dgm:constr type="h" for="ch" forName="circle3" refType="h" refFor="ch" refForName="circle1" fact="0.71429"/>
              <dgm:constr type="hOff" for="ch" forName="circle3" refType="h" refFor="ch" refForName="vertSpace2" fact="-0.28571"/>
              <dgm:constr type="w" for="ch" forName="circle3" refType="h" refFor="ch" refForName="circle3" op="equ"/>
              <dgm:constr type="wOff" for="ch" forName="circle3" refType="hOff" refFor="ch" refForName="circle3" op="equ"/>
              <dgm:constr type="b" for="ch" forName="circle3" refType="t" refFor="ch" refForName="vertSpace3"/>
              <dgm:constr type="r" for="ch" forName="rect3" refType="l" refFor="ch" refForName="space"/>
              <dgm:constr type="l" for="ch" forName="rect3"/>
              <dgm:constr type="h" for="ch" forName="rect3" refType="h" refFor="ch" refForName="circle3"/>
              <dgm:constr type="hOff" for="ch" forName="rect3" refType="hOff" refFor="ch" refForName="circle3"/>
              <dgm:constr type="b" for="ch" forName="rect3" refType="b" refFor="ch" refForName="circle3"/>
              <dgm:constr type="l" for="ch" forName="vertSpace4"/>
              <dgm:constr type="w" for="ch" forName="vertSpace4" refType="w"/>
              <dgm:constr type="h" for="ch" forName="vertSpace4" refType="h" refFor="ch" refForName="vertSpace3"/>
              <dgm:constr type="b" for="ch" forName="vertSpace4" refType="t" refFor="ch" refForName="vertSpace3"/>
              <dgm:constr type="ctrX" for="ch" forName="circle4" refType="r" refFor="ch" refForName="space"/>
              <dgm:constr type="h" for="ch" forName="circle4" refType="h" refFor="ch" refForName="circle1" fact="0.57143"/>
              <dgm:constr type="hOff" for="ch" forName="circle4" refType="h" refFor="ch" refForName="vertSpace2" fact="-0.42857"/>
              <dgm:constr type="w" for="ch" forName="circle4" refType="h" refFor="ch" refForName="circle4" op="equ"/>
              <dgm:constr type="wOff" for="ch" forName="circle4" refType="hOff" refFor="ch" refForName="circle4" op="equ"/>
              <dgm:constr type="b" for="ch" forName="circle4" refType="t" refFor="ch" refForName="vertSpace4"/>
              <dgm:constr type="r" for="ch" forName="rect4" refType="l" refFor="ch" refForName="space"/>
              <dgm:constr type="l" for="ch" forName="rect4"/>
              <dgm:constr type="h" for="ch" forName="rect4" refType="h" refFor="ch" refForName="circle4"/>
              <dgm:constr type="hOff" for="ch" forName="rect4" refType="hOff" refFor="ch" refForName="circle4"/>
              <dgm:constr type="b" for="ch" forName="rect4" refType="b" refFor="ch" refForName="circle4"/>
              <dgm:constr type="l" for="ch" forName="vertSpace5"/>
              <dgm:constr type="w" for="ch" forName="vertSpace5" refType="w"/>
              <dgm:constr type="h" for="ch" forName="vertSpace5" refType="h" refFor="ch" refForName="vertSpace4"/>
              <dgm:constr type="b" for="ch" forName="vertSpace5" refType="t" refFor="ch" refForName="vertSpace4"/>
              <dgm:constr type="ctrX" for="ch" forName="circle5" refType="r" refFor="ch" refForName="space"/>
              <dgm:constr type="h" for="ch" forName="circle5" refType="h" refFor="ch" refForName="circle1" fact="0.42857"/>
              <dgm:constr type="hOff" for="ch" forName="circle5" refType="h" refFor="ch" refForName="vertSpace2" fact="-0.57143"/>
              <dgm:constr type="w" for="ch" forName="circle5" refType="h" refFor="ch" refForName="circle5" op="equ"/>
              <dgm:constr type="wOff" for="ch" forName="circle5" refType="hOff" refFor="ch" refForName="circle5" op="equ"/>
              <dgm:constr type="b" for="ch" forName="circle5" refType="t" refFor="ch" refForName="vertSpace5"/>
              <dgm:constr type="r" for="ch" forName="rect5" refType="l" refFor="ch" refForName="space"/>
              <dgm:constr type="l" for="ch" forName="rect5"/>
              <dgm:constr type="h" for="ch" forName="rect5" refType="h" refFor="ch" refForName="circle5"/>
              <dgm:constr type="hOff" for="ch" forName="rect5" refType="hOff" refFor="ch" refForName="circle5"/>
              <dgm:constr type="b" for="ch" forName="rect5" refType="b" refFor="ch" refForName="circle5"/>
              <dgm:constr type="l" for="ch" forName="vertSpace6"/>
              <dgm:constr type="w" for="ch" forName="vertSpace6" refType="w"/>
              <dgm:constr type="h" for="ch" forName="vertSpace6" refType="h" refFor="ch" refForName="vertSpace5"/>
              <dgm:constr type="b" for="ch" forName="vertSpace6" refType="t" refFor="ch" refForName="vertSpace5"/>
              <dgm:constr type="ctrX" for="ch" forName="circle6" refType="r" refFor="ch" refForName="space"/>
              <dgm:constr type="h" for="ch" forName="circle6" refType="h" refFor="ch" refForName="circle1" fact="0.28571"/>
              <dgm:constr type="hOff" for="ch" forName="circle6" refType="h" refFor="ch" refForName="vertSpace2" fact="-0.71429"/>
              <dgm:constr type="w" for="ch" forName="circle6" refType="h" refFor="ch" refForName="circle6" op="equ"/>
              <dgm:constr type="wOff" for="ch" forName="circle6" refType="hOff" refFor="ch" refForName="circle6" op="equ"/>
              <dgm:constr type="b" for="ch" forName="circle6" refType="t" refFor="ch" refForName="vertSpace6"/>
              <dgm:constr type="r" for="ch" forName="rect6" refType="l" refFor="ch" refForName="space"/>
              <dgm:constr type="l" for="ch" forName="rect6"/>
              <dgm:constr type="h" for="ch" forName="rect6" refType="h" refFor="ch" refForName="circle6"/>
              <dgm:constr type="hOff" for="ch" forName="rect6" refType="hOff" refFor="ch" refForName="circle6"/>
              <dgm:constr type="b" for="ch" forName="rect6" refType="b" refFor="ch" refForName="circle6"/>
              <dgm:constr type="l" for="ch" forName="vertSpace7"/>
              <dgm:constr type="w" for="ch" forName="vertSpace7" refType="w"/>
              <dgm:constr type="h" for="ch" forName="vertSpace7" refType="h" refFor="ch" refForName="vertSpace6"/>
              <dgm:constr type="b" for="ch" forName="vertSpace7" refType="t" refFor="ch" refForName="vertSpace6"/>
              <dgm:constr type="ctrX" for="ch" forName="circle7" refType="r" refFor="ch" refForName="space"/>
              <dgm:constr type="h" for="ch" forName="circle7" refType="h" refFor="ch" refForName="circle1" fact="0.14286"/>
              <dgm:constr type="hOff" for="ch" forName="circle7" refType="h" refFor="ch" refForName="vertSpace2" fact="-0.85714"/>
              <dgm:constr type="w" for="ch" forName="circle7" refType="h" refFor="ch" refForName="circle7" op="equ"/>
              <dgm:constr type="wOff" for="ch" forName="circle7" refType="hOff" refFor="ch" refForName="circle7" op="equ"/>
              <dgm:constr type="b" for="ch" forName="circle7" refType="t" refFor="ch" refForName="vertSpace7"/>
              <dgm:constr type="r" for="ch" forName="rect7" refType="l" refFor="ch" refForName="space"/>
              <dgm:constr type="l" for="ch" forName="rect7"/>
              <dgm:constr type="h" for="ch" forName="rect7" refType="h" refFor="ch" refForName="circle7"/>
              <dgm:constr type="hOff" for="ch" forName="rect7" refType="hOff" refFor="ch" refForName="circle7"/>
              <dgm:constr type="b" for="ch" forName="rect7" refType="b" refFor="ch" refForName="circle7"/>
              <dgm:constr type="r" for="ch" forName="rect7ParTx" refType="l" refFor="ch" refForName="space"/>
              <dgm:constr type="w" for="ch" forName="rect7ParTx" refType="w" refFor="ch" refForName="rect7" fact="0.5"/>
              <dgm:constr type="t" for="ch" forName="rect7ParTx" refType="t" refFor="ch" refForName="rect7"/>
              <dgm:constr type="b" for="ch" forName="rect7ParTx" refType="b" refFor="ch" refForName="rect7"/>
              <dgm:constr type="r" for="ch" forName="rect7ChTx" refType="l" refFor="ch" refForName="rect7ParTx"/>
              <dgm:constr type="w" for="ch" forName="rect7ChTx" refType="w" refFor="ch" refForName="rect7ParTx"/>
              <dgm:constr type="t" for="ch" forName="rect7ChTx" refType="t" refFor="ch" refForName="rect7ParTx"/>
              <dgm:constr type="b" for="ch" forName="rect7ChTx" refType="b" refFor="ch" refForName="rect7ParTx"/>
              <dgm:constr type="r" for="ch" forName="rect7ParTxNoCh" refType="l" refFor="ch" refForName="space"/>
              <dgm:constr type="w" for="ch" forName="rect7ParTxNoCh" refType="w" refFor="ch" refForName="rect7"/>
              <dgm:constr type="t" for="ch" forName="rect7ParTxNoCh" refType="t" refFor="ch" refForName="rect7"/>
              <dgm:constr type="b" for="ch" forName="rect7ParTxNoCh" refType="b" refFor="ch" refForName="rect7"/>
              <dgm:constr type="r" for="ch" forName="rect1ParTx" refType="l" refFor="ch" refForName="space"/>
              <dgm:constr type="w" for="ch" forName="rect1ParTx" refType="w" refFor="ch" refForName="rect1" fact="0.5"/>
              <dgm:constr type="t" for="ch" forName="rect1ParTx" refType="t" refFor="ch" refForName="rect1"/>
              <dgm:constr type="b" for="ch" forName="rect1ParTx" refType="t" refFor="ch" refForName="rect2"/>
              <dgm:constr type="r" for="ch" forName="rect1ChTx" refType="l" refFor="ch" refForName="rect1ParTx"/>
              <dgm:constr type="w" for="ch" forName="rect1ChTx" refType="w" refFor="ch" refForName="rect1ParTx"/>
              <dgm:constr type="t" for="ch" forName="rect1ChTx" refType="t" refFor="ch" refForName="rect1ParTx"/>
              <dgm:constr type="b" for="ch" forName="rect1ChTx" refType="b" refFor="ch" refForName="rect1ParTx"/>
              <dgm:constr type="r" for="ch" forName="rect1ParTxNoCh" refType="l" refFor="ch" refForName="space"/>
              <dgm:constr type="w" for="ch" forName="rect1ParTxNoCh" refType="w" refFor="ch" refForName="rect1"/>
              <dgm:constr type="t" for="ch" forName="rect1ParTxNoCh" refType="t" refFor="ch" refForName="rect1"/>
              <dgm:constr type="b" for="ch" forName="rect1ParTxNoCh" refType="t" refFor="ch" refForName="rect2"/>
              <dgm:constr type="r" for="ch" forName="rect2ParTx" refType="l" refFor="ch" refForName="space"/>
              <dgm:constr type="w" for="ch" forName="rect2ParTx" refType="w" refFor="ch" refForName="rect2" fact="0.5"/>
              <dgm:constr type="t" for="ch" forName="rect2ParTx" refType="t" refFor="ch" refForName="rect2"/>
              <dgm:constr type="b" for="ch" forName="rect2ParTx" refType="t" refFor="ch" refForName="rect3"/>
              <dgm:constr type="r" for="ch" forName="rect2ChTx" refType="l" refFor="ch" refForName="rect2ParTx"/>
              <dgm:constr type="w" for="ch" forName="rect2ChTx" refType="w" refFor="ch" refForName="rect2ParTx"/>
              <dgm:constr type="t" for="ch" forName="rect2ChTx" refType="t" refFor="ch" refForName="rect2ParTx"/>
              <dgm:constr type="b" for="ch" forName="rect2ChTx" refType="b" refFor="ch" refForName="rect2ParTx"/>
              <dgm:constr type="r" for="ch" forName="rect2ParTxNoCh" refType="l" refFor="ch" refForName="space"/>
              <dgm:constr type="w" for="ch" forName="rect2ParTxNoCh" refType="w" refFor="ch" refForName="rect2"/>
              <dgm:constr type="t" for="ch" forName="rect2ParTxNoCh" refType="t" refFor="ch" refForName="rect2"/>
              <dgm:constr type="b" for="ch" forName="rect2ParTxNoCh" refType="t" refFor="ch" refForName="rect3"/>
              <dgm:constr type="r" for="ch" forName="rect3ParTx" refType="l" refFor="ch" refForName="space"/>
              <dgm:constr type="w" for="ch" forName="rect3ParTx" refType="w" refFor="ch" refForName="rect3" fact="0.5"/>
              <dgm:constr type="t" for="ch" forName="rect3ParTx" refType="t" refFor="ch" refForName="rect3"/>
              <dgm:constr type="b" for="ch" forName="rect3ParTx" refType="t" refFor="ch" refForName="rect4"/>
              <dgm:constr type="r" for="ch" forName="rect3ChTx" refType="l" refFor="ch" refForName="rect3ParTx"/>
              <dgm:constr type="w" for="ch" forName="rect3ChTx" refType="w" refFor="ch" refForName="rect3ParTx"/>
              <dgm:constr type="t" for="ch" forName="rect3ChTx" refType="t" refFor="ch" refForName="rect3ParTx"/>
              <dgm:constr type="b" for="ch" forName="rect3ChTx" refType="b" refFor="ch" refForName="rect3ParTx"/>
              <dgm:constr type="r" for="ch" forName="rect3ParTxNoCh" refType="l" refFor="ch" refForName="space"/>
              <dgm:constr type="w" for="ch" forName="rect3ParTxNoCh" refType="w" refFor="ch" refForName="rect3"/>
              <dgm:constr type="t" for="ch" forName="rect3ParTxNoCh" refType="t" refFor="ch" refForName="rect3"/>
              <dgm:constr type="b" for="ch" forName="rect3ParTxNoCh" refType="t" refFor="ch" refForName="rect4"/>
              <dgm:constr type="r" for="ch" forName="rect4ParTx" refType="l" refFor="ch" refForName="space"/>
              <dgm:constr type="w" for="ch" forName="rect4ParTx" refType="w" refFor="ch" refForName="rect4" fact="0.5"/>
              <dgm:constr type="t" for="ch" forName="rect4ParTx" refType="t" refFor="ch" refForName="rect4"/>
              <dgm:constr type="b" for="ch" forName="rect4ParTx" refType="t" refFor="ch" refForName="rect5"/>
              <dgm:constr type="r" for="ch" forName="rect4ChTx" refType="l" refFor="ch" refForName="rect4ParTx"/>
              <dgm:constr type="w" for="ch" forName="rect4ChTx" refType="w" refFor="ch" refForName="rect4ParTx"/>
              <dgm:constr type="t" for="ch" forName="rect4ChTx" refType="t" refFor="ch" refForName="rect4ParTx"/>
              <dgm:constr type="b" for="ch" forName="rect4ChTx" refType="b" refFor="ch" refForName="rect4ParTx"/>
              <dgm:constr type="r" for="ch" forName="rect4ParTxNoCh" refType="l" refFor="ch" refForName="space"/>
              <dgm:constr type="w" for="ch" forName="rect4ParTxNoCh" refType="w" refFor="ch" refForName="rect4"/>
              <dgm:constr type="t" for="ch" forName="rect4ParTxNoCh" refType="t" refFor="ch" refForName="rect4"/>
              <dgm:constr type="b" for="ch" forName="rect4ParTxNoCh" refType="t" refFor="ch" refForName="rect5"/>
              <dgm:constr type="r" for="ch" forName="rect5ParTx" refType="l" refFor="ch" refForName="space"/>
              <dgm:constr type="w" for="ch" forName="rect5ParTx" refType="w" refFor="ch" refForName="rect5" fact="0.5"/>
              <dgm:constr type="t" for="ch" forName="rect5ParTx" refType="t" refFor="ch" refForName="rect5"/>
              <dgm:constr type="b" for="ch" forName="rect5ParTx" refType="t" refFor="ch" refForName="rect6"/>
              <dgm:constr type="r" for="ch" forName="rect5ChTx" refType="l" refFor="ch" refForName="rect5ParTx"/>
              <dgm:constr type="w" for="ch" forName="rect5ChTx" refType="w" refFor="ch" refForName="rect5ParTx"/>
              <dgm:constr type="t" for="ch" forName="rect5ChTx" refType="t" refFor="ch" refForName="rect5ParTx"/>
              <dgm:constr type="b" for="ch" forName="rect5ChTx" refType="b" refFor="ch" refForName="rect5ParTx"/>
              <dgm:constr type="r" for="ch" forName="rect5ParTxNoCh" refType="l" refFor="ch" refForName="space"/>
              <dgm:constr type="w" for="ch" forName="rect5ParTxNoCh" refType="w" refFor="ch" refForName="rect5"/>
              <dgm:constr type="t" for="ch" forName="rect5ParTxNoCh" refType="t" refFor="ch" refForName="rect5"/>
              <dgm:constr type="b" for="ch" forName="rect5ParTxNoCh" refType="t" refFor="ch" refForName="rect6"/>
              <dgm:constr type="r" for="ch" forName="rect6ParTx" refType="l" refFor="ch" refForName="space"/>
              <dgm:constr type="w" for="ch" forName="rect6ParTx" refType="w" refFor="ch" refForName="rect6" fact="0.5"/>
              <dgm:constr type="t" for="ch" forName="rect6ParTx" refType="t" refFor="ch" refForName="rect6"/>
              <dgm:constr type="b" for="ch" forName="rect6ParTx" refType="t" refFor="ch" refForName="rect7"/>
              <dgm:constr type="r" for="ch" forName="rect6ChTx" refType="l" refFor="ch" refForName="rect6ParTx"/>
              <dgm:constr type="w" for="ch" forName="rect6ChTx" refType="w" refFor="ch" refForName="rect6ParTx"/>
              <dgm:constr type="t" for="ch" forName="rect6ChTx" refType="t" refFor="ch" refForName="rect6ParTx"/>
              <dgm:constr type="b" for="ch" forName="rect6ChTx" refType="b" refFor="ch" refForName="rect6ParTx"/>
              <dgm:constr type="r" for="ch" forName="rect6ParTxNoCh" refType="l" refFor="ch" refForName="space"/>
              <dgm:constr type="w" for="ch" forName="rect6ParTxNoCh" refType="w" refFor="ch" refForName="rect6"/>
              <dgm:constr type="t" for="ch" forName="rect6ParTxNoCh" refType="t" refFor="ch" refForName="rect6"/>
              <dgm:constr type="b" for="ch" forName="rect6ParTxNoCh" refType="t" refFor="ch" refForName="rect7"/>
              <dgm:constr type="primFontSz" for="ch" op="equ" val="65"/>
              <dgm:constr type="secFontSz" for="ch" op="equ" val="65"/>
            </dgm:constrLst>
          </dgm:if>
          <dgm:else name="Name21">
            <dgm:constrLst/>
          </dgm:else>
        </dgm:choose>
      </dgm:else>
    </dgm:choose>
    <dgm:ruleLst/>
    <dgm:forEach name="Name22" axis="ch" ptType="node" cnt="1">
      <dgm:layoutNode name="circle1" styleLbl="node1">
        <dgm:alg type="sp"/>
        <dgm:choose name="Name23">
          <dgm:if name="Name2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space">
        <dgm:alg type="sp"/>
        <dgm:shape xmlns:r="http://schemas.openxmlformats.org/officeDocument/2006/relationships" r:blip="">
          <dgm:adjLst/>
        </dgm:shape>
        <dgm:presOf/>
        <dgm:constrLst/>
        <dgm:ruleLst/>
      </dgm:layoutNode>
      <dgm:layoutNode name="rect1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26" axis="ch" ptType="node" st="2" cnt="1">
      <dgm:layoutNode name="vertSpace2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2" styleLbl="node1">
        <dgm:alg type="sp"/>
        <dgm:choose name="Name27">
          <dgm:if name="Name2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2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2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0" axis="ch" ptType="node" st="3" cnt="1">
      <dgm:layoutNode name="vertSpace3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3" styleLbl="node1">
        <dgm:alg type="sp"/>
        <dgm:choose name="Name31">
          <dgm:if name="Name32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3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3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4" axis="ch" ptType="node" st="4" cnt="1">
      <dgm:layoutNode name="vertSpace4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4" styleLbl="node1">
        <dgm:alg type="sp"/>
        <dgm:choose name="Name35">
          <dgm:if name="Name36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37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4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38" axis="ch" ptType="node" st="5" cnt="1">
      <dgm:layoutNode name="vertSpace5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5" styleLbl="node1">
        <dgm:alg type="sp"/>
        <dgm:choose name="Name39">
          <dgm:if name="Name40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1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5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2" axis="ch" ptType="node" st="6" cnt="1">
      <dgm:layoutNode name="vertSpace6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6" styleLbl="node1">
        <dgm:alg type="sp"/>
        <dgm:choose name="Name43">
          <dgm:if name="Name44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5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6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46" axis="ch" ptType="node" st="7" cnt="1">
      <dgm:layoutNode name="vertSpace7">
        <dgm:alg type="sp"/>
        <dgm:shape xmlns:r="http://schemas.openxmlformats.org/officeDocument/2006/relationships" type="rect" r:blip="" hideGeom="1">
          <dgm:adjLst/>
        </dgm:shape>
        <dgm:presOf/>
        <dgm:constrLst/>
        <dgm:ruleLst/>
      </dgm:layoutNode>
      <dgm:layoutNode name="circle7" styleLbl="node1">
        <dgm:alg type="sp"/>
        <dgm:choose name="Name47">
          <dgm:if name="Name48" func="var" arg="dir" op="equ" val="norm">
            <dgm:shape xmlns:r="http://schemas.openxmlformats.org/officeDocument/2006/relationships" type="pie" r:blip="">
              <dgm:adjLst>
                <dgm:adj idx="1" val="90"/>
                <dgm:adj idx="2" val="270"/>
              </dgm:adjLst>
            </dgm:shape>
          </dgm:if>
          <dgm:else name="Name49">
            <dgm:shape xmlns:r="http://schemas.openxmlformats.org/officeDocument/2006/relationships" type="pie" r:blip="">
              <dgm:adjLst>
                <dgm:adj idx="1" val="270"/>
                <dgm:adj idx="2" val="90"/>
              </dgm:adjLst>
            </dgm:shape>
          </dgm:else>
        </dgm:choose>
        <dgm:presOf/>
        <dgm:constrLst/>
        <dgm:ruleLst/>
      </dgm:layoutNode>
      <dgm:layoutNode name="rect7" styleLbl="alignAcc1">
        <dgm:alg type="sp"/>
        <dgm:shape xmlns:r="http://schemas.openxmlformats.org/officeDocument/2006/relationships" type="rect" r:blip="">
          <dgm:adjLst/>
        </dgm:shape>
        <dgm:presOf axis="self"/>
        <dgm:constrLst/>
        <dgm:ruleLst/>
      </dgm:layoutNode>
    </dgm:forEach>
    <dgm:forEach name="Name50" axis="ch" ptType="node" cnt="1">
      <dgm:choose name="Name51">
        <dgm:if name="Name52" axis="root des" ptType="all node" func="maxDepth" op="gte" val="2">
          <dgm:layoutNode name="rect1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1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3">
          <dgm:layoutNode name="rect1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4" axis="ch" ptType="node" st="2" cnt="1">
      <dgm:choose name="Name55">
        <dgm:if name="Name56" axis="root des" ptType="all node" func="maxDepth" op="gte" val="2">
          <dgm:layoutNode name="rect2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2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57">
          <dgm:layoutNode name="rect2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58" axis="ch" ptType="node" st="3" cnt="1">
      <dgm:choose name="Name59">
        <dgm:if name="Name60" axis="root des" ptType="all node" func="maxDepth" op="gte" val="2">
          <dgm:layoutNode name="rect3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3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1">
          <dgm:layoutNode name="rect3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2" axis="ch" ptType="node" st="4" cnt="1">
      <dgm:choose name="Name63">
        <dgm:if name="Name64" axis="root des" ptType="all node" func="maxDepth" op="gte" val="2">
          <dgm:layoutNode name="rect4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4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5">
          <dgm:layoutNode name="rect4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66" axis="ch" ptType="node" st="5" cnt="1">
      <dgm:choose name="Name67">
        <dgm:if name="Name68" axis="root des" ptType="all node" func="maxDepth" op="gte" val="2">
          <dgm:layoutNode name="rect5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5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69">
          <dgm:layoutNode name="rect5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0" axis="ch" ptType="node" st="6" cnt="1">
      <dgm:choose name="Name71">
        <dgm:if name="Name72" axis="root des" ptType="all node" func="maxDepth" op="gte" val="2">
          <dgm:layoutNode name="rect6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6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3">
          <dgm:layoutNode name="rect6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  <dgm:forEach name="Name74" axis="ch" ptType="node" st="7" cnt="1">
      <dgm:choose name="Name75">
        <dgm:if name="Name76" axis="root des" ptType="all node" func="maxDepth" op="gte" val="2">
          <dgm:layoutNode name="rect7ParTx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  <dgm:layoutNode name="rect7ChTx" styleLbl="alignAcc1">
            <dgm:varLst>
              <dgm:bulletEnabled val="1"/>
            </dgm:varLst>
            <dgm:alg type="tx">
              <dgm:param type="stBulletLvl" val="1"/>
              <dgm:param type="txAnchorVertCh" val="mid"/>
            </dgm:alg>
            <dgm:shape xmlns:r="http://schemas.openxmlformats.org/officeDocument/2006/relationships" type="rect" r:blip="" hideGeom="1">
              <dgm:adjLst/>
            </dgm:shape>
            <dgm:presOf axis="des" ptType="node"/>
            <dgm:constrLst>
              <dgm:constr type="lMarg" refType="secFontSz" fact="0.3"/>
              <dgm:constr type="rMarg" refType="secFontSz" fact="0.3"/>
              <dgm:constr type="tMarg" refType="secFontSz" fact="0.3"/>
              <dgm:constr type="bMarg" refType="secFontSz" fact="0.3"/>
            </dgm:constrLst>
            <dgm:ruleLst>
              <dgm:rule type="secFontSz" val="5" fact="NaN" max="NaN"/>
            </dgm:ruleLst>
          </dgm:layoutNode>
        </dgm:if>
        <dgm:else name="Name77">
          <dgm:layoutNode name="rect7ParTxNoCh" styleLbl="alignAcc1">
            <dgm:varLst>
              <dgm:chMax val="1"/>
              <dgm:bulletEnabled val="1"/>
            </dgm:varLst>
            <dgm:alg type="tx"/>
            <dgm:shape xmlns:r="http://schemas.openxmlformats.org/officeDocument/2006/relationships" type="rect" r:blip="" hideGeom="1">
              <dgm:adjLst/>
            </dgm:shape>
            <dgm:presOf axis="self"/>
            <dgm:constrLst>
              <dgm:constr type="lMarg" refType="primFontSz" fact="0.3"/>
              <dgm:constr type="rMarg" refType="primFontSz" fact="0.3"/>
              <dgm:constr type="tMarg" refType="primFontSz" fact="0.3"/>
              <dgm:constr type="bMarg" refType="primFontSz" fact="0.3"/>
            </dgm:constrLst>
            <dgm:ruleLst>
              <dgm:rule type="primFontSz" val="5" fact="NaN" max="NaN"/>
            </dgm:ruleLst>
          </dgm:layoutNode>
        </dgm:else>
      </dgm:choose>
    </dgm:forEach>
  </dgm:layoutNode>
</dgm:layoutDef>
</file>

<file path=ppt/diagrams/layout7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5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6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7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80.png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1212393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1" y="0"/>
            <a:ext cx="4302231" cy="33988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5623698" y="0"/>
            <a:ext cx="4302231" cy="33988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01C0C8D-8095-4E91-AF32-6E147CD65327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3263900" y="509588"/>
            <a:ext cx="3400425" cy="25495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992823" y="3228896"/>
            <a:ext cx="7942580" cy="30589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1" y="6456612"/>
            <a:ext cx="4302231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5623698" y="6456612"/>
            <a:ext cx="4302231" cy="33988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A0C3E3-9B6D-4B63-A705-253E8E9E6C8B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6549982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A0C3E3-9B6D-4B63-A705-253E8E9E6C8B}" type="slidenum">
              <a:rPr lang="ru-RU" smtClean="0"/>
              <a:pPr/>
              <a:t>1</a:t>
            </a:fld>
            <a:endParaRPr lang="ru-RU"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Образ слайда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789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910934">
              <a:spcBef>
                <a:spcPct val="0"/>
              </a:spcBef>
            </a:pPr>
            <a:endParaRPr lang="ru-RU" sz="1800" dirty="0"/>
          </a:p>
        </p:txBody>
      </p:sp>
      <p:sp>
        <p:nvSpPr>
          <p:cNvPr id="37891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fld id="{D9A1494C-DB49-4228-A7D6-10F4F572FFE4}" type="slidenum">
              <a:rPr lang="ru-RU"/>
              <a:pPr/>
              <a:t>16</a:t>
            </a:fld>
            <a:endParaRPr lang="ru-RU" dirty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08F0BD-DAF5-4BA5-94BD-0CF7C473B52F}" type="slidenum">
              <a:rPr lang="ru-RU" smtClean="0">
                <a:solidFill>
                  <a:prstClr val="black"/>
                </a:solidFill>
              </a:rPr>
              <a:pPr/>
              <a:t>3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08F0BD-DAF5-4BA5-94BD-0CF7C473B52F}" type="slidenum">
              <a:rPr lang="ru-RU" smtClean="0">
                <a:solidFill>
                  <a:prstClr val="black"/>
                </a:solidFill>
              </a:rPr>
              <a:pPr/>
              <a:t>4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A0C3E3-9B6D-4B63-A705-253E8E9E6C8B}" type="slidenum">
              <a:rPr lang="ru-RU" smtClean="0"/>
              <a:pPr/>
              <a:t>5</a:t>
            </a:fld>
            <a:endParaRPr lang="ru-RU" dirty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BC1D387-CF2D-4960-B89F-D067CF36DCF8}" type="slidenum">
              <a:rPr lang="ru-RU" smtClean="0">
                <a:solidFill>
                  <a:prstClr val="black"/>
                </a:solidFill>
              </a:rPr>
              <a:pPr/>
              <a:t>7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08F0BD-DAF5-4BA5-94BD-0CF7C473B52F}" type="slidenum">
              <a:rPr lang="ru-RU" smtClean="0">
                <a:solidFill>
                  <a:prstClr val="black"/>
                </a:solidFill>
              </a:rPr>
              <a:pPr/>
              <a:t>8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08F0BD-DAF5-4BA5-94BD-0CF7C473B52F}" type="slidenum">
              <a:rPr lang="ru-RU" smtClean="0">
                <a:solidFill>
                  <a:prstClr val="black"/>
                </a:solidFill>
              </a:rPr>
              <a:pPr/>
              <a:t>9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B08F0BD-DAF5-4BA5-94BD-0CF7C473B52F}" type="slidenum">
              <a:rPr lang="ru-RU" smtClean="0">
                <a:solidFill>
                  <a:prstClr val="black"/>
                </a:solidFill>
              </a:rPr>
              <a:pPr/>
              <a:t>10</a:t>
            </a:fld>
            <a:endParaRPr lang="ru-RU" dirty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A0C3E3-9B6D-4B63-A705-253E8E9E6C8B}" type="slidenum">
              <a:rPr lang="ru-RU" smtClean="0"/>
              <a:pPr/>
              <a:t>15</a:t>
            </a:fld>
            <a:endParaRPr lang="ru-RU"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138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39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0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1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2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3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6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7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4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4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5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281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138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39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0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1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2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3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6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7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9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8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138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39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0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1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2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3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6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7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9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40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797337473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72770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50705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630087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152248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22617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344304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481580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8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8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49" name="Подзаголовок 2"/>
          <p:cNvSpPr>
            <a:spLocks noGrp="1"/>
          </p:cNvSpPr>
          <p:nvPr>
            <p:ph type="subTitle" idx="13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0" y="2132855"/>
            <a:ext cx="8666359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72179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1476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788743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7596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30185-9739-4F41-8025-E613B02DF00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06281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290446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2089002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68810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957175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741756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8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8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49" name="Текст 2"/>
          <p:cNvSpPr>
            <a:spLocks noGrp="1"/>
          </p:cNvSpPr>
          <p:nvPr>
            <p:ph type="body" idx="13"/>
          </p:nvPr>
        </p:nvSpPr>
        <p:spPr>
          <a:xfrm>
            <a:off x="4690616" y="2132855"/>
            <a:ext cx="4248472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1" y="2132855"/>
            <a:ext cx="4248472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1" name="Подзаголовок 2"/>
          <p:cNvSpPr>
            <a:spLocks noGrp="1"/>
          </p:cNvSpPr>
          <p:nvPr>
            <p:ph type="subTitle" idx="14"/>
          </p:nvPr>
        </p:nvSpPr>
        <p:spPr>
          <a:xfrm>
            <a:off x="658169" y="1412840"/>
            <a:ext cx="3384376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2" name="Подзаголовок 2"/>
          <p:cNvSpPr txBox="1">
            <a:spLocks/>
          </p:cNvSpPr>
          <p:nvPr userDrawn="1"/>
        </p:nvSpPr>
        <p:spPr>
          <a:xfrm>
            <a:off x="5122664" y="1412840"/>
            <a:ext cx="3384376" cy="576000"/>
          </a:xfrm>
          <a:prstGeom prst="roundRect">
            <a:avLst/>
          </a:prstGeom>
          <a:solidFill>
            <a:srgbClr val="30308A"/>
          </a:solidFill>
          <a:ln w="12700" cap="flat" cmpd="sng" algn="ctr">
            <a:solidFill>
              <a:srgbClr val="30308A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lIns="0" tIns="0" rIns="0" bIns="0" rtlCol="0" anchor="ctr">
            <a:normAutofit/>
          </a:bodyPr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ru-RU" sz="22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Образец подзаголовка</a:t>
            </a:r>
            <a:endParaRPr kumimoji="0" lang="ru-RU" sz="22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54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369723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45807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41913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1194405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591704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359095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011571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999979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30185-9739-4F41-8025-E613B02DF00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68939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5194072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8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9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0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5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2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8854161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2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49" name="Подзаголовок 2"/>
          <p:cNvSpPr>
            <a:spLocks noGrp="1"/>
          </p:cNvSpPr>
          <p:nvPr>
            <p:ph type="subTitle" idx="13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0" y="2132855"/>
            <a:ext cx="8666359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081688"/>
      </p:ext>
    </p:extLst>
  </p:cSld>
  <p:clrMapOvr>
    <a:masterClrMapping/>
  </p:clrMapOvr>
  <p:transition>
    <p:wheel spokes="2"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8801174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9856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8824216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635711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791555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922013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11118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745411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10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1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2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7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8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20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1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22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9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0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28772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528136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73126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30185-9739-4F41-8025-E613B02DF00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023962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2882431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0958333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2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49" name="Подзаголовок 2"/>
          <p:cNvSpPr>
            <a:spLocks noGrp="1"/>
          </p:cNvSpPr>
          <p:nvPr>
            <p:ph type="subTitle" idx="13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0" y="2132855"/>
            <a:ext cx="8666359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4367262"/>
      </p:ext>
    </p:extLst>
  </p:cSld>
  <p:clrMapOvr>
    <a:masterClrMapping/>
  </p:clrMapOvr>
  <p:transition>
    <p:wheel spokes="2"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19471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353546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86118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6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7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8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6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48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0580717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575542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066778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4440992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167751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06783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233126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119263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30185-9739-4F41-8025-E613B02DF00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358578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614920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5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6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7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8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9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3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5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6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7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47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0792618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2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49" name="Подзаголовок 2"/>
          <p:cNvSpPr>
            <a:spLocks noGrp="1"/>
          </p:cNvSpPr>
          <p:nvPr>
            <p:ph type="subTitle" idx="13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0" y="2132855"/>
            <a:ext cx="8666359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3760357"/>
      </p:ext>
    </p:extLst>
  </p:cSld>
  <p:clrMapOvr>
    <a:masterClrMapping/>
  </p:clrMapOvr>
  <p:transition>
    <p:wheel spokes="2"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8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9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0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5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6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2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350189836"/>
      </p:ext>
    </p:extLst>
  </p:cSld>
  <p:clrMapOvr>
    <a:masterClrMapping/>
  </p:clrMapOvr>
  <p:transition>
    <p:wheel spokes="2"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/>
          </a:p>
        </p:txBody>
      </p:sp>
      <p:pic>
        <p:nvPicPr>
          <p:cNvPr id="6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7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8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0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6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7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148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807367128"/>
      </p:ext>
    </p:extLst>
  </p:cSld>
  <p:clrMapOvr>
    <a:masterClrMapping/>
  </p:clrMapOvr>
  <p:transition>
    <p:wheel spokes="2"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860314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910654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271160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583154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654886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66300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40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338402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677011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698540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418299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438119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x">
  <p:cSld name="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C30185-9739-4F41-8025-E613B02DF002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0674635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0118253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Заголовок, объект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32FF95-EAB6-4169-922F-C8E324DBC144}" type="slidenum">
              <a:rPr lang="ru-RU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3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600499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7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2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17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9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49" name="Подзаголовок 2"/>
          <p:cNvSpPr>
            <a:spLocks noGrp="1"/>
          </p:cNvSpPr>
          <p:nvPr>
            <p:ph type="subTitle" idx="13"/>
          </p:nvPr>
        </p:nvSpPr>
        <p:spPr>
          <a:xfrm>
            <a:off x="1763688" y="1340768"/>
            <a:ext cx="5940000" cy="576000"/>
          </a:xfrm>
          <a:prstGeom prst="roundRect">
            <a:avLst/>
          </a:prstGeom>
          <a:solidFill>
            <a:srgbClr val="30308A"/>
          </a:solidFill>
          <a:ln w="12700">
            <a:solidFill>
              <a:srgbClr val="30308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lvl1pPr marL="0" indent="0" algn="ctr">
              <a:buNone/>
              <a:defRPr lang="ru-RU" sz="2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lvl="0" algn="ctr" defTabSz="914400" rtl="0" eaLnBrk="1" latinLnBrk="0" hangingPunct="1">
              <a:spcBef>
                <a:spcPct val="0"/>
              </a:spcBef>
              <a:defRPr/>
            </a:pPr>
            <a:r>
              <a:rPr lang="ru-RU" dirty="0" smtClean="0"/>
              <a:t>Образец подзаголовка</a:t>
            </a:r>
            <a:endParaRPr lang="ru-RU" dirty="0"/>
          </a:p>
        </p:txBody>
      </p:sp>
      <p:sp>
        <p:nvSpPr>
          <p:cNvPr id="150" name="Текст 2"/>
          <p:cNvSpPr>
            <a:spLocks noGrp="1"/>
          </p:cNvSpPr>
          <p:nvPr>
            <p:ph type="body" idx="1"/>
          </p:nvPr>
        </p:nvSpPr>
        <p:spPr>
          <a:xfrm>
            <a:off x="226120" y="2132855"/>
            <a:ext cx="8666359" cy="3888433"/>
          </a:xfrm>
        </p:spPr>
        <p:txBody>
          <a:bodyPr anchor="t">
            <a:norm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dirty="0" smtClean="0"/>
              <a:t>Образец текста</a:t>
            </a:r>
          </a:p>
        </p:txBody>
      </p:sp>
      <p:sp>
        <p:nvSpPr>
          <p:cNvPr id="152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algn="r">
              <a:spcBef>
                <a:spcPct val="0"/>
              </a:spcBef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765300"/>
      </p:ext>
    </p:extLst>
  </p:cSld>
  <p:clrMapOvr>
    <a:masterClrMapping/>
  </p:clrMapOvr>
  <p:transition>
    <p:wheel spokes="2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  <p:pic>
        <p:nvPicPr>
          <p:cNvPr id="8" name="Рисунок 15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6357938"/>
            <a:ext cx="9144000" cy="5000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0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6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7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8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pic>
        <p:nvPicPr>
          <p:cNvPr id="139" name="Рисунок 162" descr="abstract-waves-on-a-blue-background.jpg"/>
          <p:cNvPicPr>
            <a:picLocks noChangeAspect="1"/>
          </p:cNvPicPr>
          <p:nvPr userDrawn="1"/>
        </p:nvPicPr>
        <p:blipFill>
          <a:blip r:embed="rId2" cstate="print">
            <a:lum bright="-20000"/>
          </a:blip>
          <a:srcRect/>
          <a:stretch>
            <a:fillRect/>
          </a:stretch>
        </p:blipFill>
        <p:spPr bwMode="auto">
          <a:xfrm>
            <a:off x="0" y="0"/>
            <a:ext cx="9144000" cy="1143000"/>
          </a:xfrm>
          <a:prstGeom prst="rect">
            <a:avLst/>
          </a:prstGeom>
          <a:blipFill dpi="0" rotWithShape="1">
            <a:blip r:embed="rId2" cstate="print">
              <a:lum bright="-20000"/>
            </a:blip>
            <a:srcRect/>
            <a:tile tx="0" ty="0" sx="100000" sy="100000" flip="none" algn="tl"/>
          </a:blipFill>
          <a:ln w="9525">
            <a:noFill/>
            <a:miter lim="800000"/>
            <a:headEnd/>
            <a:tailEnd/>
          </a:ln>
        </p:spPr>
      </p:pic>
      <p:grpSp>
        <p:nvGrpSpPr>
          <p:cNvPr id="140" name="Группа 163"/>
          <p:cNvGrpSpPr/>
          <p:nvPr userDrawn="1"/>
        </p:nvGrpSpPr>
        <p:grpSpPr>
          <a:xfrm>
            <a:off x="428596" y="228600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141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2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3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4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5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6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47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8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50" name="Заголовок 1"/>
          <p:cNvSpPr txBox="1">
            <a:spLocks/>
          </p:cNvSpPr>
          <p:nvPr userDrawn="1"/>
        </p:nvSpPr>
        <p:spPr>
          <a:xfrm>
            <a:off x="2555776" y="137839"/>
            <a:ext cx="6416948" cy="936105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>
              <a:defRPr sz="2400">
                <a:solidFill>
                  <a:schemeClr val="bg1"/>
                </a:solidFill>
                <a:latin typeface="+mn-lt"/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24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n-lt"/>
              <a:ea typeface="+mj-ea"/>
              <a:cs typeface="+mj-cs"/>
            </a:endParaRPr>
          </a:p>
        </p:txBody>
      </p:sp>
    </p:spTree>
  </p:cSld>
  <p:clrMapOvr>
    <a:masterClrMapping/>
  </p:clrMapOvr>
  <p:transition>
    <p:wheel spokes="2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6" Type="http://schemas.openxmlformats.org/officeDocument/2006/relationships/theme" Target="../theme/theme3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slideLayout" Target="../slideLayouts/slideLayout53.xml"/><Relationship Id="rId2" Type="http://schemas.openxmlformats.org/officeDocument/2006/relationships/slideLayout" Target="../slideLayouts/slideLayout43.xml"/><Relationship Id="rId16" Type="http://schemas.openxmlformats.org/officeDocument/2006/relationships/theme" Target="../theme/theme4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5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slideLayout" Target="../slideLayouts/slideLayout5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4.xml"/><Relationship Id="rId13" Type="http://schemas.openxmlformats.org/officeDocument/2006/relationships/slideLayout" Target="../slideLayouts/slideLayout69.xml"/><Relationship Id="rId18" Type="http://schemas.openxmlformats.org/officeDocument/2006/relationships/theme" Target="../theme/theme5.xml"/><Relationship Id="rId3" Type="http://schemas.openxmlformats.org/officeDocument/2006/relationships/slideLayout" Target="../slideLayouts/slideLayout59.xml"/><Relationship Id="rId7" Type="http://schemas.openxmlformats.org/officeDocument/2006/relationships/slideLayout" Target="../slideLayouts/slideLayout63.xml"/><Relationship Id="rId12" Type="http://schemas.openxmlformats.org/officeDocument/2006/relationships/slideLayout" Target="../slideLayouts/slideLayout68.xml"/><Relationship Id="rId17" Type="http://schemas.openxmlformats.org/officeDocument/2006/relationships/slideLayout" Target="../slideLayouts/slideLayout73.xml"/><Relationship Id="rId2" Type="http://schemas.openxmlformats.org/officeDocument/2006/relationships/slideLayout" Target="../slideLayouts/slideLayout58.xml"/><Relationship Id="rId16" Type="http://schemas.openxmlformats.org/officeDocument/2006/relationships/slideLayout" Target="../slideLayouts/slideLayout72.xml"/><Relationship Id="rId1" Type="http://schemas.openxmlformats.org/officeDocument/2006/relationships/slideLayout" Target="../slideLayouts/slideLayout57.xml"/><Relationship Id="rId6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67.xml"/><Relationship Id="rId5" Type="http://schemas.openxmlformats.org/officeDocument/2006/relationships/slideLayout" Target="../slideLayouts/slideLayout61.xml"/><Relationship Id="rId1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66.xml"/><Relationship Id="rId4" Type="http://schemas.openxmlformats.org/officeDocument/2006/relationships/slideLayout" Target="../slideLayouts/slideLayout60.xml"/><Relationship Id="rId9" Type="http://schemas.openxmlformats.org/officeDocument/2006/relationships/slideLayout" Target="../slideLayouts/slideLayout65.xml"/><Relationship Id="rId14" Type="http://schemas.openxmlformats.org/officeDocument/2006/relationships/slideLayout" Target="../slideLayouts/slideLayout70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1.xml"/><Relationship Id="rId13" Type="http://schemas.openxmlformats.org/officeDocument/2006/relationships/slideLayout" Target="../slideLayouts/slideLayout86.xml"/><Relationship Id="rId3" Type="http://schemas.openxmlformats.org/officeDocument/2006/relationships/slideLayout" Target="../slideLayouts/slideLayout76.xml"/><Relationship Id="rId7" Type="http://schemas.openxmlformats.org/officeDocument/2006/relationships/slideLayout" Target="../slideLayouts/slideLayout80.xml"/><Relationship Id="rId12" Type="http://schemas.openxmlformats.org/officeDocument/2006/relationships/slideLayout" Target="../slideLayouts/slideLayout85.xml"/><Relationship Id="rId2" Type="http://schemas.openxmlformats.org/officeDocument/2006/relationships/slideLayout" Target="../slideLayouts/slideLayout75.xml"/><Relationship Id="rId16" Type="http://schemas.openxmlformats.org/officeDocument/2006/relationships/theme" Target="../theme/theme6.xml"/><Relationship Id="rId1" Type="http://schemas.openxmlformats.org/officeDocument/2006/relationships/slideLayout" Target="../slideLayouts/slideLayout74.xml"/><Relationship Id="rId6" Type="http://schemas.openxmlformats.org/officeDocument/2006/relationships/slideLayout" Target="../slideLayouts/slideLayout79.xml"/><Relationship Id="rId11" Type="http://schemas.openxmlformats.org/officeDocument/2006/relationships/slideLayout" Target="../slideLayouts/slideLayout84.xml"/><Relationship Id="rId5" Type="http://schemas.openxmlformats.org/officeDocument/2006/relationships/slideLayout" Target="../slideLayouts/slideLayout78.xml"/><Relationship Id="rId1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83.xml"/><Relationship Id="rId4" Type="http://schemas.openxmlformats.org/officeDocument/2006/relationships/slideLayout" Target="../slideLayouts/slideLayout77.xml"/><Relationship Id="rId9" Type="http://schemas.openxmlformats.org/officeDocument/2006/relationships/slideLayout" Target="../slideLayouts/slideLayout82.xml"/><Relationship Id="rId14" Type="http://schemas.openxmlformats.org/officeDocument/2006/relationships/slideLayout" Target="../slideLayouts/slideLayout8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150EF8-1322-48D5-98A7-525B8E7CEE5B}" type="datetimeFigureOut">
              <a:rPr lang="ru-RU" smtClean="0"/>
              <a:pPr/>
              <a:t>12.08.2015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C6FA37-A971-4B30-BED7-CCBEF35AE9DC}" type="slidenum">
              <a:rPr lang="ru-RU" smtClean="0"/>
              <a:pPr/>
              <a:t>‹#›</a:t>
            </a:fld>
            <a:endParaRPr lang="ru-RU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>
    <p:wheel spokes="2"/>
  </p:transition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65011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73232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  <p:sldLayoutId id="2147483707" r:id="rId14"/>
    <p:sldLayoutId id="2147483708" r:id="rId1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24617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81743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6" r:id="rId1"/>
    <p:sldLayoutId id="2147483727" r:id="rId2"/>
    <p:sldLayoutId id="2147483728" r:id="rId3"/>
    <p:sldLayoutId id="2147483729" r:id="rId4"/>
    <p:sldLayoutId id="2147483730" r:id="rId5"/>
    <p:sldLayoutId id="2147483731" r:id="rId6"/>
    <p:sldLayoutId id="2147483732" r:id="rId7"/>
    <p:sldLayoutId id="2147483733" r:id="rId8"/>
    <p:sldLayoutId id="2147483734" r:id="rId9"/>
    <p:sldLayoutId id="2147483735" r:id="rId10"/>
    <p:sldLayoutId id="2147483736" r:id="rId11"/>
    <p:sldLayoutId id="2147483737" r:id="rId12"/>
    <p:sldLayoutId id="2147483738" r:id="rId13"/>
    <p:sldLayoutId id="2147483739" r:id="rId14"/>
    <p:sldLayoutId id="2147483740" r:id="rId15"/>
    <p:sldLayoutId id="2147483852" r:id="rId16"/>
    <p:sldLayoutId id="2147483853" r:id="rId17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CF4548-07EC-4F2C-9E97-4DBE73D3A789}" type="datetimeFigureOut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12.08.2015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D34B84-DDEB-4237-814A-94A32AAD46DF}" type="slidenum">
              <a:rPr lang="ru-RU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ru-RU" dirty="0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8928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openxmlformats.org/officeDocument/2006/relationships/oleObject" Target="../embeddings/oleObject1.bin"/><Relationship Id="rId26" Type="http://schemas.openxmlformats.org/officeDocument/2006/relationships/image" Target="../media/image88.jpeg"/><Relationship Id="rId3" Type="http://schemas.openxmlformats.org/officeDocument/2006/relationships/notesSlide" Target="../notesSlides/notesSlide8.xml"/><Relationship Id="rId21" Type="http://schemas.openxmlformats.org/officeDocument/2006/relationships/image" Target="../media/image83.png"/><Relationship Id="rId7" Type="http://schemas.openxmlformats.org/officeDocument/2006/relationships/diagramLayout" Target="../diagrams/layout5.xml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87.jpeg"/><Relationship Id="rId33" Type="http://schemas.openxmlformats.org/officeDocument/2006/relationships/image" Target="../media/image95.jpeg"/><Relationship Id="rId2" Type="http://schemas.openxmlformats.org/officeDocument/2006/relationships/slideLayout" Target="../slideLayouts/slideLayout58.xml"/><Relationship Id="rId16" Type="http://schemas.openxmlformats.org/officeDocument/2006/relationships/image" Target="../media/image16.png"/><Relationship Id="rId20" Type="http://schemas.openxmlformats.org/officeDocument/2006/relationships/image" Target="../media/image82.png"/><Relationship Id="rId29" Type="http://schemas.openxmlformats.org/officeDocument/2006/relationships/image" Target="../media/image91.png"/><Relationship Id="rId1" Type="http://schemas.openxmlformats.org/officeDocument/2006/relationships/vmlDrawing" Target="../drawings/vmlDrawing1.vml"/><Relationship Id="rId6" Type="http://schemas.openxmlformats.org/officeDocument/2006/relationships/diagramData" Target="../diagrams/data5.xml"/><Relationship Id="rId11" Type="http://schemas.openxmlformats.org/officeDocument/2006/relationships/image" Target="../media/image81.png"/><Relationship Id="rId24" Type="http://schemas.openxmlformats.org/officeDocument/2006/relationships/image" Target="../media/image86.jpeg"/><Relationship Id="rId32" Type="http://schemas.openxmlformats.org/officeDocument/2006/relationships/image" Target="../media/image94.jpeg"/><Relationship Id="rId5" Type="http://schemas.openxmlformats.org/officeDocument/2006/relationships/image" Target="../media/image1.jpeg"/><Relationship Id="rId15" Type="http://schemas.openxmlformats.org/officeDocument/2006/relationships/image" Target="../media/image15.png"/><Relationship Id="rId23" Type="http://schemas.openxmlformats.org/officeDocument/2006/relationships/image" Target="../media/image85.jpeg"/><Relationship Id="rId28" Type="http://schemas.openxmlformats.org/officeDocument/2006/relationships/image" Target="../media/image90.png"/><Relationship Id="rId10" Type="http://schemas.microsoft.com/office/2007/relationships/diagramDrawing" Target="../diagrams/drawing5.xml"/><Relationship Id="rId19" Type="http://schemas.openxmlformats.org/officeDocument/2006/relationships/image" Target="../media/image80.png"/><Relationship Id="rId31" Type="http://schemas.openxmlformats.org/officeDocument/2006/relationships/image" Target="../media/image93.jpeg"/><Relationship Id="rId4" Type="http://schemas.openxmlformats.org/officeDocument/2006/relationships/image" Target="../media/image2.png"/><Relationship Id="rId9" Type="http://schemas.openxmlformats.org/officeDocument/2006/relationships/diagramColors" Target="../diagrams/colors5.xml"/><Relationship Id="rId14" Type="http://schemas.openxmlformats.org/officeDocument/2006/relationships/image" Target="../media/image14.png"/><Relationship Id="rId22" Type="http://schemas.openxmlformats.org/officeDocument/2006/relationships/image" Target="../media/image84.jpeg"/><Relationship Id="rId27" Type="http://schemas.openxmlformats.org/officeDocument/2006/relationships/image" Target="../media/image89.jpeg"/><Relationship Id="rId30" Type="http://schemas.openxmlformats.org/officeDocument/2006/relationships/image" Target="../media/image92.jpeg"/><Relationship Id="rId8" Type="http://schemas.openxmlformats.org/officeDocument/2006/relationships/diagramQuickStyle" Target="../diagrams/quickStyle5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jpeg"/><Relationship Id="rId3" Type="http://schemas.openxmlformats.org/officeDocument/2006/relationships/image" Target="../media/image1.jpeg"/><Relationship Id="rId7" Type="http://schemas.openxmlformats.org/officeDocument/2006/relationships/image" Target="../media/image100.jpeg"/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99.png"/><Relationship Id="rId5" Type="http://schemas.openxmlformats.org/officeDocument/2006/relationships/image" Target="../media/image98.jpeg"/><Relationship Id="rId4" Type="http://schemas.openxmlformats.org/officeDocument/2006/relationships/image" Target="../media/image97.jpeg"/><Relationship Id="rId9" Type="http://schemas.openxmlformats.org/officeDocument/2006/relationships/image" Target="../media/image10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13" Type="http://schemas.openxmlformats.org/officeDocument/2006/relationships/image" Target="../media/image106.jpeg"/><Relationship Id="rId3" Type="http://schemas.openxmlformats.org/officeDocument/2006/relationships/diagramData" Target="../diagrams/data6.xml"/><Relationship Id="rId7" Type="http://schemas.microsoft.com/office/2007/relationships/diagramDrawing" Target="../diagrams/drawing6.xml"/><Relationship Id="rId12" Type="http://schemas.openxmlformats.org/officeDocument/2006/relationships/image" Target="../media/image105.pn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8.xml"/><Relationship Id="rId6" Type="http://schemas.openxmlformats.org/officeDocument/2006/relationships/diagramColors" Target="../diagrams/colors6.xml"/><Relationship Id="rId11" Type="http://schemas.microsoft.com/office/2007/relationships/hdphoto" Target="../media/hdphoto2.wdp"/><Relationship Id="rId5" Type="http://schemas.openxmlformats.org/officeDocument/2006/relationships/diagramQuickStyle" Target="../diagrams/quickStyle6.xml"/><Relationship Id="rId10" Type="http://schemas.openxmlformats.org/officeDocument/2006/relationships/image" Target="../media/image104.png"/><Relationship Id="rId4" Type="http://schemas.openxmlformats.org/officeDocument/2006/relationships/diagramLayout" Target="../diagrams/layout6.xml"/><Relationship Id="rId9" Type="http://schemas.microsoft.com/office/2007/relationships/hdphoto" Target="../media/hdphoto1.wdp"/><Relationship Id="rId14" Type="http://schemas.openxmlformats.org/officeDocument/2006/relationships/image" Target="../media/image107.jpe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0.jpeg"/><Relationship Id="rId3" Type="http://schemas.openxmlformats.org/officeDocument/2006/relationships/image" Target="../media/image97.jpeg"/><Relationship Id="rId7" Type="http://schemas.openxmlformats.org/officeDocument/2006/relationships/image" Target="../media/image109.jpeg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108.png"/><Relationship Id="rId5" Type="http://schemas.openxmlformats.org/officeDocument/2006/relationships/image" Target="../media/image99.png"/><Relationship Id="rId4" Type="http://schemas.openxmlformats.org/officeDocument/2006/relationships/image" Target="../media/image98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14.png"/><Relationship Id="rId5" Type="http://schemas.openxmlformats.org/officeDocument/2006/relationships/image" Target="../media/image113.png"/><Relationship Id="rId4" Type="http://schemas.openxmlformats.org/officeDocument/2006/relationships/image" Target="../media/image112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0.png"/><Relationship Id="rId13" Type="http://schemas.openxmlformats.org/officeDocument/2006/relationships/diagramColors" Target="../diagrams/colors7.xml"/><Relationship Id="rId3" Type="http://schemas.openxmlformats.org/officeDocument/2006/relationships/image" Target="../media/image115.png"/><Relationship Id="rId7" Type="http://schemas.openxmlformats.org/officeDocument/2006/relationships/image" Target="../media/image119.png"/><Relationship Id="rId12" Type="http://schemas.openxmlformats.org/officeDocument/2006/relationships/diagramQuickStyle" Target="../diagrams/quickStyle7.xml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23.png"/><Relationship Id="rId1" Type="http://schemas.openxmlformats.org/officeDocument/2006/relationships/slideLayout" Target="../slideLayouts/slideLayout72.xml"/><Relationship Id="rId6" Type="http://schemas.openxmlformats.org/officeDocument/2006/relationships/image" Target="../media/image118.png"/><Relationship Id="rId11" Type="http://schemas.openxmlformats.org/officeDocument/2006/relationships/diagramLayout" Target="../diagrams/layout7.xml"/><Relationship Id="rId5" Type="http://schemas.openxmlformats.org/officeDocument/2006/relationships/image" Target="../media/image117.png"/><Relationship Id="rId15" Type="http://schemas.openxmlformats.org/officeDocument/2006/relationships/image" Target="../media/image122.png"/><Relationship Id="rId10" Type="http://schemas.openxmlformats.org/officeDocument/2006/relationships/diagramData" Target="../diagrams/data7.xml"/><Relationship Id="rId4" Type="http://schemas.openxmlformats.org/officeDocument/2006/relationships/image" Target="../media/image116.png"/><Relationship Id="rId9" Type="http://schemas.openxmlformats.org/officeDocument/2006/relationships/image" Target="../media/image121.png"/><Relationship Id="rId14" Type="http://schemas.microsoft.com/office/2007/relationships/diagramDrawing" Target="../diagrams/drawing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6" Type="http://schemas.openxmlformats.org/officeDocument/2006/relationships/hyperlink" Target="mailto:mail@infoline.spb.ru" TargetMode="External"/><Relationship Id="rId5" Type="http://schemas.openxmlformats.org/officeDocument/2006/relationships/hyperlink" Target="http://www.infoline.spb.ru/" TargetMode="External"/><Relationship Id="rId4" Type="http://schemas.openxmlformats.org/officeDocument/2006/relationships/image" Target="../media/image12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3.jpe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image" Target="../media/image2.png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29" Type="http://schemas.openxmlformats.org/officeDocument/2006/relationships/image" Target="../media/image29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6.png"/><Relationship Id="rId11" Type="http://schemas.openxmlformats.org/officeDocument/2006/relationships/image" Target="../media/image11.jpe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jpeg"/><Relationship Id="rId19" Type="http://schemas.openxmlformats.org/officeDocument/2006/relationships/image" Target="../media/image19.png"/><Relationship Id="rId4" Type="http://schemas.openxmlformats.org/officeDocument/2006/relationships/image" Target="../media/image4.jpeg"/><Relationship Id="rId9" Type="http://schemas.openxmlformats.org/officeDocument/2006/relationships/image" Target="../media/image9.jpe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Relationship Id="rId30" Type="http://schemas.openxmlformats.org/officeDocument/2006/relationships/image" Target="../media/image30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3" Type="http://schemas.openxmlformats.org/officeDocument/2006/relationships/image" Target="../media/image31.jpe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34.png"/><Relationship Id="rId5" Type="http://schemas.openxmlformats.org/officeDocument/2006/relationships/image" Target="../media/image33.jpeg"/><Relationship Id="rId4" Type="http://schemas.openxmlformats.org/officeDocument/2006/relationships/image" Target="../media/image32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37.jpe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6.xml"/><Relationship Id="rId6" Type="http://schemas.openxmlformats.org/officeDocument/2006/relationships/image" Target="../media/image40.png"/><Relationship Id="rId5" Type="http://schemas.openxmlformats.org/officeDocument/2006/relationships/image" Target="../media/image39.jpeg"/><Relationship Id="rId4" Type="http://schemas.openxmlformats.org/officeDocument/2006/relationships/image" Target="../media/image38.jpe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1.jpe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Relationship Id="rId9" Type="http://schemas.openxmlformats.org/officeDocument/2006/relationships/image" Target="../media/image4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diagramData" Target="../diagrams/data2.xml"/><Relationship Id="rId7" Type="http://schemas.microsoft.com/office/2007/relationships/diagramDrawing" Target="../diagrams/drawing2.xml"/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8.xml"/><Relationship Id="rId6" Type="http://schemas.openxmlformats.org/officeDocument/2006/relationships/diagramColors" Target="../diagrams/colors2.xml"/><Relationship Id="rId11" Type="http://schemas.openxmlformats.org/officeDocument/2006/relationships/image" Target="../media/image47.png"/><Relationship Id="rId5" Type="http://schemas.openxmlformats.org/officeDocument/2006/relationships/diagramQuickStyle" Target="../diagrams/quickStyle2.xml"/><Relationship Id="rId10" Type="http://schemas.openxmlformats.org/officeDocument/2006/relationships/image" Target="../media/image46.png"/><Relationship Id="rId4" Type="http://schemas.openxmlformats.org/officeDocument/2006/relationships/diagramLayout" Target="../diagrams/layout2.xml"/><Relationship Id="rId9" Type="http://schemas.openxmlformats.org/officeDocument/2006/relationships/image" Target="../media/image4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13" Type="http://schemas.openxmlformats.org/officeDocument/2006/relationships/image" Target="../media/image58.png"/><Relationship Id="rId18" Type="http://schemas.openxmlformats.org/officeDocument/2006/relationships/image" Target="../media/image63.png"/><Relationship Id="rId26" Type="http://schemas.microsoft.com/office/2007/relationships/diagramDrawing" Target="../diagrams/drawing3.xml"/><Relationship Id="rId3" Type="http://schemas.openxmlformats.org/officeDocument/2006/relationships/image" Target="../media/image48.png"/><Relationship Id="rId21" Type="http://schemas.openxmlformats.org/officeDocument/2006/relationships/image" Target="../media/image65.png"/><Relationship Id="rId7" Type="http://schemas.openxmlformats.org/officeDocument/2006/relationships/image" Target="../media/image52.png"/><Relationship Id="rId12" Type="http://schemas.openxmlformats.org/officeDocument/2006/relationships/image" Target="../media/image57.png"/><Relationship Id="rId17" Type="http://schemas.openxmlformats.org/officeDocument/2006/relationships/image" Target="../media/image62.png"/><Relationship Id="rId25" Type="http://schemas.openxmlformats.org/officeDocument/2006/relationships/diagramColors" Target="../diagrams/colors3.xml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61.png"/><Relationship Id="rId20" Type="http://schemas.openxmlformats.org/officeDocument/2006/relationships/image" Target="../media/image64.png"/><Relationship Id="rId1" Type="http://schemas.openxmlformats.org/officeDocument/2006/relationships/slideLayout" Target="../slideLayouts/slideLayout85.xml"/><Relationship Id="rId6" Type="http://schemas.openxmlformats.org/officeDocument/2006/relationships/image" Target="../media/image51.png"/><Relationship Id="rId11" Type="http://schemas.openxmlformats.org/officeDocument/2006/relationships/image" Target="../media/image56.jpeg"/><Relationship Id="rId24" Type="http://schemas.openxmlformats.org/officeDocument/2006/relationships/diagramQuickStyle" Target="../diagrams/quickStyle3.xml"/><Relationship Id="rId5" Type="http://schemas.openxmlformats.org/officeDocument/2006/relationships/image" Target="../media/image50.png"/><Relationship Id="rId15" Type="http://schemas.openxmlformats.org/officeDocument/2006/relationships/image" Target="../media/image60.png"/><Relationship Id="rId23" Type="http://schemas.openxmlformats.org/officeDocument/2006/relationships/diagramLayout" Target="../diagrams/layout3.xml"/><Relationship Id="rId28" Type="http://schemas.openxmlformats.org/officeDocument/2006/relationships/image" Target="../media/image67.jpeg"/><Relationship Id="rId10" Type="http://schemas.openxmlformats.org/officeDocument/2006/relationships/image" Target="../media/image55.jpeg"/><Relationship Id="rId19" Type="http://schemas.openxmlformats.org/officeDocument/2006/relationships/image" Target="../media/image1.jpe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9.png"/><Relationship Id="rId22" Type="http://schemas.openxmlformats.org/officeDocument/2006/relationships/diagramData" Target="../diagrams/data3.xml"/><Relationship Id="rId27" Type="http://schemas.openxmlformats.org/officeDocument/2006/relationships/image" Target="../media/image66.jpe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13" Type="http://schemas.openxmlformats.org/officeDocument/2006/relationships/image" Target="../media/image72.jpeg"/><Relationship Id="rId3" Type="http://schemas.openxmlformats.org/officeDocument/2006/relationships/image" Target="../media/image1.jpeg"/><Relationship Id="rId7" Type="http://schemas.openxmlformats.org/officeDocument/2006/relationships/diagramColors" Target="../diagrams/colors4.xml"/><Relationship Id="rId12" Type="http://schemas.openxmlformats.org/officeDocument/2006/relationships/image" Target="../media/image71.png"/><Relationship Id="rId17" Type="http://schemas.openxmlformats.org/officeDocument/2006/relationships/image" Target="../media/image75.jpe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74.jpeg"/><Relationship Id="rId1" Type="http://schemas.openxmlformats.org/officeDocument/2006/relationships/slideLayout" Target="../slideLayouts/slideLayout43.xml"/><Relationship Id="rId6" Type="http://schemas.openxmlformats.org/officeDocument/2006/relationships/diagramQuickStyle" Target="../diagrams/quickStyle4.xml"/><Relationship Id="rId11" Type="http://schemas.openxmlformats.org/officeDocument/2006/relationships/image" Target="../media/image70.jpeg"/><Relationship Id="rId5" Type="http://schemas.openxmlformats.org/officeDocument/2006/relationships/diagramLayout" Target="../diagrams/layout4.xml"/><Relationship Id="rId15" Type="http://schemas.openxmlformats.org/officeDocument/2006/relationships/image" Target="../media/image73.jpeg"/><Relationship Id="rId10" Type="http://schemas.openxmlformats.org/officeDocument/2006/relationships/image" Target="../media/image69.jpeg"/><Relationship Id="rId4" Type="http://schemas.openxmlformats.org/officeDocument/2006/relationships/diagramData" Target="../diagrams/data4.xml"/><Relationship Id="rId9" Type="http://schemas.openxmlformats.org/officeDocument/2006/relationships/image" Target="../media/image68.jpeg"/><Relationship Id="rId14" Type="http://schemas.openxmlformats.org/officeDocument/2006/relationships/image" Target="../media/image4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7.png"/><Relationship Id="rId3" Type="http://schemas.openxmlformats.org/officeDocument/2006/relationships/image" Target="../media/image1.jpeg"/><Relationship Id="rId7" Type="http://schemas.openxmlformats.org/officeDocument/2006/relationships/image" Target="http://www.bashzoo.ucoz.ru/305c00937e689e2a14aff7a16410b18a_big.jpg" TargetMode="Externa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8.xml"/><Relationship Id="rId6" Type="http://schemas.openxmlformats.org/officeDocument/2006/relationships/image" Target="../media/image76.jpeg"/><Relationship Id="rId5" Type="http://schemas.openxmlformats.org/officeDocument/2006/relationships/hyperlink" Target="http://www.bashzoo.ucoz.ru/305c00937e689e2a14aff7a16410b18a_big.jpg" TargetMode="External"/><Relationship Id="rId10" Type="http://schemas.openxmlformats.org/officeDocument/2006/relationships/image" Target="../media/image79.png"/><Relationship Id="rId4" Type="http://schemas.openxmlformats.org/officeDocument/2006/relationships/image" Target="../media/image44.png"/><Relationship Id="rId9" Type="http://schemas.openxmlformats.org/officeDocument/2006/relationships/image" Target="../media/image7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7" name="Рисунок 164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40000" contrast="-40000"/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4338" name="Рисунок 163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-20000"/>
          </a:blip>
          <a:srcRect/>
          <a:stretch>
            <a:fillRect/>
          </a:stretch>
        </p:blipFill>
        <p:spPr bwMode="auto">
          <a:xfrm>
            <a:off x="1588" y="1911350"/>
            <a:ext cx="9144000" cy="2874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Группа 162"/>
          <p:cNvGrpSpPr/>
          <p:nvPr/>
        </p:nvGrpSpPr>
        <p:grpSpPr>
          <a:xfrm>
            <a:off x="124396" y="2720648"/>
            <a:ext cx="4117997" cy="1093792"/>
            <a:chOff x="739755" y="3109911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5129" name="Freeform 18"/>
            <p:cNvSpPr>
              <a:spLocks noEditPoints="1"/>
            </p:cNvSpPr>
            <p:nvPr/>
          </p:nvSpPr>
          <p:spPr bwMode="auto">
            <a:xfrm>
              <a:off x="2285980" y="3428998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5124" name="Freeform 13"/>
            <p:cNvSpPr>
              <a:spLocks/>
            </p:cNvSpPr>
            <p:nvPr/>
          </p:nvSpPr>
          <p:spPr bwMode="auto">
            <a:xfrm>
              <a:off x="946130" y="3121023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5125" name="Freeform 14"/>
            <p:cNvSpPr>
              <a:spLocks/>
            </p:cNvSpPr>
            <p:nvPr/>
          </p:nvSpPr>
          <p:spPr bwMode="auto">
            <a:xfrm>
              <a:off x="1347768" y="3121023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3081" name="Rectangle 20"/>
            <p:cNvSpPr>
              <a:spLocks noChangeArrowheads="1"/>
            </p:cNvSpPr>
            <p:nvPr/>
          </p:nvSpPr>
          <p:spPr bwMode="auto">
            <a:xfrm>
              <a:off x="739755" y="3286123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400" dirty="0"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3082" name="Rectangle 19"/>
            <p:cNvSpPr>
              <a:spLocks noChangeArrowheads="1"/>
            </p:cNvSpPr>
            <p:nvPr/>
          </p:nvSpPr>
          <p:spPr bwMode="auto">
            <a:xfrm>
              <a:off x="739755" y="3121023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400" dirty="0"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5126" name="Freeform 15"/>
            <p:cNvSpPr>
              <a:spLocks noEditPoints="1"/>
            </p:cNvSpPr>
            <p:nvPr/>
          </p:nvSpPr>
          <p:spPr bwMode="auto">
            <a:xfrm>
              <a:off x="1658918" y="3109911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5133" name="Freeform 22"/>
            <p:cNvSpPr>
              <a:spLocks/>
            </p:cNvSpPr>
            <p:nvPr/>
          </p:nvSpPr>
          <p:spPr bwMode="auto">
            <a:xfrm>
              <a:off x="2408218" y="3324223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  <p:sp>
          <p:nvSpPr>
            <p:cNvPr id="5127" name="Freeform 16"/>
            <p:cNvSpPr>
              <a:spLocks/>
            </p:cNvSpPr>
            <p:nvPr/>
          </p:nvSpPr>
          <p:spPr bwMode="auto">
            <a:xfrm>
              <a:off x="1785918" y="3214686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000" dirty="0">
                <a:solidFill>
                  <a:schemeClr val="accent1"/>
                </a:solidFill>
                <a:effectLst>
                  <a:glow rad="63500">
                    <a:schemeClr val="accent1">
                      <a:satMod val="175000"/>
                      <a:alpha val="40000"/>
                    </a:schemeClr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+mn-cs"/>
              </a:endParaRPr>
            </a:p>
          </p:txBody>
        </p:sp>
      </p:grpSp>
      <p:sp>
        <p:nvSpPr>
          <p:cNvPr id="14340" name="Rectangle 2"/>
          <p:cNvSpPr>
            <a:spLocks noChangeArrowheads="1"/>
          </p:cNvSpPr>
          <p:nvPr/>
        </p:nvSpPr>
        <p:spPr bwMode="auto">
          <a:xfrm>
            <a:off x="3487265" y="1906768"/>
            <a:ext cx="5656736" cy="28575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72000" anchor="ctr"/>
          <a:lstStyle/>
          <a:p>
            <a:pPr algn="r"/>
            <a:r>
              <a:rPr lang="ru-RU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Обзор "Состояние </a:t>
            </a:r>
            <a:r>
              <a:rPr lang="ru-RU" sz="3600" dirty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потребительского рынка </a:t>
            </a:r>
            <a:r>
              <a:rPr lang="ru-RU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и рейтинг сетей </a:t>
            </a:r>
            <a:r>
              <a:rPr lang="ru-RU" sz="3600" dirty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FMCG </a:t>
            </a:r>
            <a:r>
              <a:rPr lang="ru-RU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РФ"</a:t>
            </a:r>
          </a:p>
          <a:p>
            <a:pPr algn="r"/>
            <a:r>
              <a:rPr lang="ru-RU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Итоги </a:t>
            </a:r>
            <a:r>
              <a:rPr lang="en-US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I </a:t>
            </a:r>
            <a:r>
              <a:rPr lang="ru-RU" sz="3600" dirty="0" smtClean="0">
                <a:solidFill>
                  <a:schemeClr val="bg1"/>
                </a:solidFill>
                <a:latin typeface="Impact" pitchFamily="34" charset="0"/>
                <a:ea typeface="+mj-ea"/>
                <a:cs typeface="+mj-cs"/>
              </a:rPr>
              <a:t>полугодия 2015 года</a:t>
            </a:r>
            <a:endParaRPr lang="ru-RU" sz="3600" dirty="0">
              <a:solidFill>
                <a:schemeClr val="bg1"/>
              </a:solidFill>
              <a:latin typeface="Impact" pitchFamily="34" charset="0"/>
              <a:ea typeface="+mj-ea"/>
              <a:cs typeface="+mj-cs"/>
            </a:endParaRPr>
          </a:p>
        </p:txBody>
      </p:sp>
      <p:sp>
        <p:nvSpPr>
          <p:cNvPr id="17" name="Rectangle 3"/>
          <p:cNvSpPr txBox="1">
            <a:spLocks noChangeArrowheads="1"/>
          </p:cNvSpPr>
          <p:nvPr/>
        </p:nvSpPr>
        <p:spPr bwMode="auto">
          <a:xfrm>
            <a:off x="1400164" y="5301208"/>
            <a:ext cx="6400800" cy="971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lvl="0" algn="ctr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ru-RU" sz="3200" kern="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  <a:latin typeface="Arial" pitchFamily="34" charset="0"/>
                <a:cs typeface="Arial" pitchFamily="34" charset="0"/>
              </a:rPr>
              <a:t>Август 2015 </a:t>
            </a:r>
            <a:r>
              <a:rPr lang="ru-RU" sz="3200" kern="0" spc="300" dirty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  <a:latin typeface="Arial" pitchFamily="34" charset="0"/>
                <a:cs typeface="Arial" pitchFamily="34" charset="0"/>
              </a:rPr>
              <a:t>года</a:t>
            </a:r>
          </a:p>
          <a:p>
            <a:pPr lvl="0" algn="ctr" fontAlgn="base">
              <a:spcBef>
                <a:spcPct val="20000"/>
              </a:spcBef>
              <a:spcAft>
                <a:spcPct val="0"/>
              </a:spcAft>
              <a:defRPr/>
            </a:pPr>
            <a:r>
              <a:rPr lang="ru-RU" sz="3200" kern="0" spc="300" dirty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  <a:latin typeface="Arial" pitchFamily="34" charset="0"/>
                <a:cs typeface="Arial" pitchFamily="34" charset="0"/>
              </a:rPr>
              <a:t>Санкт-Петербург</a:t>
            </a:r>
          </a:p>
        </p:txBody>
      </p:sp>
      <p:sp>
        <p:nvSpPr>
          <p:cNvPr id="16" name="Rectangle 3"/>
          <p:cNvSpPr txBox="1">
            <a:spLocks noChangeArrowheads="1"/>
          </p:cNvSpPr>
          <p:nvPr/>
        </p:nvSpPr>
        <p:spPr>
          <a:xfrm>
            <a:off x="1400164" y="285728"/>
            <a:ext cx="6400800" cy="1428760"/>
          </a:xfrm>
          <a:prstGeom prst="rect">
            <a:avLst/>
          </a:prstGeom>
        </p:spPr>
        <p:txBody>
          <a:bodyPr>
            <a:normAutofit/>
          </a:bodyPr>
          <a:lstStyle/>
          <a:p>
            <a:pPr marL="342900" indent="-342900" algn="ctr">
              <a:spcBef>
                <a:spcPct val="20000"/>
              </a:spcBef>
              <a:defRPr/>
            </a:pPr>
            <a:endParaRPr lang="ru-RU" sz="3200" kern="0" spc="300" dirty="0">
              <a:ln>
                <a:solidFill>
                  <a:schemeClr val="bg1"/>
                </a:solidFill>
              </a:ln>
              <a:solidFill>
                <a:schemeClr val="bg1"/>
              </a:solidFill>
              <a:latin typeface="+mn-lt"/>
              <a:cs typeface="+mn-cs"/>
            </a:endParaRPr>
          </a:p>
        </p:txBody>
      </p:sp>
      <p:sp>
        <p:nvSpPr>
          <p:cNvPr id="19" name="Rectangle 3"/>
          <p:cNvSpPr>
            <a:spLocks noGrp="1" noChangeArrowheads="1"/>
          </p:cNvSpPr>
          <p:nvPr/>
        </p:nvSpPr>
        <p:spPr>
          <a:xfrm>
            <a:off x="1371600" y="272048"/>
            <a:ext cx="6400800" cy="142876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27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Докладчик: </a:t>
            </a:r>
            <a:r>
              <a:rPr lang="ru-RU" sz="28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Бурмистров Михаил,</a:t>
            </a:r>
          </a:p>
          <a:p>
            <a:r>
              <a:rPr lang="ru-RU" sz="28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генеральный директор </a:t>
            </a:r>
          </a:p>
          <a:p>
            <a:r>
              <a:rPr lang="en-US" sz="28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“INFOLine</a:t>
            </a:r>
            <a:r>
              <a:rPr lang="ru-RU" sz="28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-Аналитика</a:t>
            </a:r>
            <a:r>
              <a:rPr lang="en-US" sz="2800" spc="300" dirty="0" smtClean="0">
                <a:ln>
                  <a:solidFill>
                    <a:schemeClr val="tx2"/>
                  </a:solidFill>
                </a:ln>
                <a:solidFill>
                  <a:srgbClr val="4F81BD"/>
                </a:solidFill>
              </a:rPr>
              <a:t>”</a:t>
            </a:r>
            <a:endParaRPr lang="ru-RU" sz="2800" spc="300" dirty="0" smtClean="0">
              <a:ln>
                <a:solidFill>
                  <a:schemeClr val="tx2"/>
                </a:solidFill>
              </a:ln>
              <a:solidFill>
                <a:srgbClr val="4F81BD"/>
              </a:solidFill>
            </a:endParaRPr>
          </a:p>
          <a:p>
            <a:pPr eaLnBrk="1" hangingPunct="1"/>
            <a:endParaRPr lang="ru-RU" sz="2700" spc="300" dirty="0" smtClean="0">
              <a:ln>
                <a:solidFill>
                  <a:schemeClr val="tx2"/>
                </a:solidFill>
              </a:ln>
              <a:solidFill>
                <a:srgbClr val="4F81BD"/>
              </a:solidFill>
            </a:endParaRPr>
          </a:p>
        </p:txBody>
      </p:sp>
    </p:spTree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474787" y="4398373"/>
            <a:ext cx="1440160" cy="16866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5" cstate="print">
            <a:lum bright="-20000"/>
          </a:blip>
          <a:stretch>
            <a:fillRect/>
          </a:stretch>
        </p:blipFill>
        <p:spPr>
          <a:xfrm>
            <a:off x="0" y="-27384"/>
            <a:ext cx="9144000" cy="1142983"/>
          </a:xfrm>
          <a:prstGeom prst="rect">
            <a:avLst/>
          </a:prstGeom>
          <a:blipFill dpi="0" rotWithShape="1">
            <a:blip r:embed="rId5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76303" y="79760"/>
            <a:ext cx="6115064" cy="928694"/>
          </a:xfrm>
        </p:spPr>
        <p:txBody>
          <a:bodyPr rIns="0">
            <a:noAutofit/>
          </a:bodyPr>
          <a:lstStyle/>
          <a:p>
            <a:pPr algn="r">
              <a:spcAft>
                <a:spcPts val="600"/>
              </a:spcAft>
            </a:pP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Раздел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III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События и планы развития торговых сетей FMCG</a:t>
            </a: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5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85720" y="5857892"/>
            <a:ext cx="8501122" cy="884511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47" name="Схема 146"/>
          <p:cNvGraphicFramePr/>
          <p:nvPr>
            <p:extLst>
              <p:ext uri="{D42A27DB-BD31-4B8C-83A1-F6EECF244321}">
                <p14:modId xmlns:p14="http://schemas.microsoft.com/office/powerpoint/2010/main" val="1223887370"/>
              </p:ext>
            </p:extLst>
          </p:nvPr>
        </p:nvGraphicFramePr>
        <p:xfrm>
          <a:off x="577989" y="1116775"/>
          <a:ext cx="3673634" cy="51845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6" r:lo="rId7" r:qs="rId8" r:cs="rId9"/>
          </a:graphicData>
        </a:graphic>
      </p:graphicFrame>
      <p:sp>
        <p:nvSpPr>
          <p:cNvPr id="149" name="Блок-схема: перфолента 148"/>
          <p:cNvSpPr/>
          <p:nvPr/>
        </p:nvSpPr>
        <p:spPr>
          <a:xfrm>
            <a:off x="4931512" y="1180749"/>
            <a:ext cx="3763331" cy="1484604"/>
          </a:xfrm>
          <a:prstGeom prst="flowChartPunchedTape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200" b="1" dirty="0" smtClean="0">
                <a:solidFill>
                  <a:srgbClr val="C00000"/>
                </a:solidFill>
              </a:rPr>
              <a:t>Оперативная</a:t>
            </a:r>
            <a:r>
              <a:rPr lang="ru-RU" sz="2200" b="1" dirty="0" smtClean="0">
                <a:solidFill>
                  <a:schemeClr val="bg1"/>
                </a:solidFill>
              </a:rPr>
              <a:t> информация по более </a:t>
            </a:r>
            <a:r>
              <a:rPr lang="ru-RU" sz="2200" b="1" dirty="0" smtClean="0">
                <a:solidFill>
                  <a:srgbClr val="C00000"/>
                </a:solidFill>
              </a:rPr>
              <a:t>200*</a:t>
            </a:r>
            <a:r>
              <a:rPr lang="ru-RU" sz="2200" dirty="0" smtClean="0">
                <a:solidFill>
                  <a:srgbClr val="C00000"/>
                </a:solidFill>
              </a:rPr>
              <a:t> </a:t>
            </a:r>
            <a:r>
              <a:rPr lang="ru-RU" sz="2200" b="1" dirty="0" smtClean="0">
                <a:solidFill>
                  <a:prstClr val="white"/>
                </a:solidFill>
              </a:rPr>
              <a:t>торговых сетей России</a:t>
            </a:r>
            <a:endParaRPr lang="ru-RU" sz="2200" b="1" dirty="0">
              <a:solidFill>
                <a:prstClr val="white"/>
              </a:solidFill>
            </a:endParaRPr>
          </a:p>
        </p:txBody>
      </p:sp>
      <p:sp>
        <p:nvSpPr>
          <p:cNvPr id="10854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50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pic>
        <p:nvPicPr>
          <p:cNvPr id="161" name="Рисунок 3770"/>
          <p:cNvPicPr>
            <a:picLocks noChangeAspect="1" noChangeArrowheads="1"/>
          </p:cNvPicPr>
          <p:nvPr/>
        </p:nvPicPr>
        <p:blipFill>
          <a:blip r:embed="rId11" cstate="print"/>
          <a:srcRect l="1653" t="9842" r="1653" b="19684"/>
          <a:stretch>
            <a:fillRect/>
          </a:stretch>
        </p:blipFill>
        <p:spPr bwMode="auto">
          <a:xfrm>
            <a:off x="4562817" y="3375411"/>
            <a:ext cx="1126088" cy="369600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</p:pic>
      <p:pic>
        <p:nvPicPr>
          <p:cNvPr id="169" name="Picture 7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216661" y="3407912"/>
            <a:ext cx="628102" cy="82348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2" name="Скругленный прямоугольник 181"/>
          <p:cNvSpPr/>
          <p:nvPr/>
        </p:nvSpPr>
        <p:spPr>
          <a:xfrm>
            <a:off x="6943518" y="2573843"/>
            <a:ext cx="1248566" cy="375296"/>
          </a:xfrm>
          <a:prstGeom prst="roundRect">
            <a:avLst/>
          </a:prstGeom>
          <a:blipFill rotWithShape="0">
            <a:blip r:embed="rId13" cstate="print"/>
            <a:stretch>
              <a:fillRect/>
            </a:stretch>
          </a:blip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pic>
        <p:nvPicPr>
          <p:cNvPr id="185" name="Picture 4"/>
          <p:cNvPicPr>
            <a:picLocks noChangeAspect="1" noChangeArrowheads="1"/>
          </p:cNvPicPr>
          <p:nvPr/>
        </p:nvPicPr>
        <p:blipFill>
          <a:blip r:embed="rId14" cstate="print"/>
          <a:srcRect l="-1479" t="32432" r="-3698" b="33679"/>
          <a:stretch>
            <a:fillRect/>
          </a:stretch>
        </p:blipFill>
        <p:spPr bwMode="auto">
          <a:xfrm>
            <a:off x="4869185" y="2834438"/>
            <a:ext cx="1864224" cy="385477"/>
          </a:xfrm>
          <a:prstGeom prst="roundRect">
            <a:avLst/>
          </a:prstGeom>
          <a:solidFill>
            <a:sysClr val="window" lastClr="FFFFFF"/>
          </a:solidFill>
          <a:ln w="9525">
            <a:noFill/>
            <a:miter lim="800000"/>
            <a:headEnd/>
            <a:tailEnd/>
          </a:ln>
        </p:spPr>
      </p:pic>
      <p:pic>
        <p:nvPicPr>
          <p:cNvPr id="187" name="Picture 1"/>
          <p:cNvPicPr>
            <a:picLocks noChangeAspect="1" noChangeArrowheads="1"/>
          </p:cNvPicPr>
          <p:nvPr/>
        </p:nvPicPr>
        <p:blipFill>
          <a:blip r:embed="rId15" cstate="print"/>
          <a:srcRect r="37002"/>
          <a:stretch>
            <a:fillRect/>
          </a:stretch>
        </p:blipFill>
        <p:spPr bwMode="auto">
          <a:xfrm>
            <a:off x="7839285" y="3929811"/>
            <a:ext cx="982585" cy="396880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8" name="Picture 1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7262091" y="3344187"/>
            <a:ext cx="1442731" cy="432048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5308" name="Picture 1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264814" y="4653136"/>
            <a:ext cx="1290439" cy="438749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148" name="Объект 14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284918630"/>
              </p:ext>
            </p:extLst>
          </p:nvPr>
        </p:nvGraphicFramePr>
        <p:xfrm>
          <a:off x="7880602" y="4581128"/>
          <a:ext cx="1026457" cy="85237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7986" name="Точечный рисунок" r:id="rId18" imgW="2123810" imgH="1762371" progId="Paint.Picture">
                  <p:embed/>
                </p:oleObj>
              </mc:Choice>
              <mc:Fallback>
                <p:oleObj name="Точечный рисунок" r:id="rId18" imgW="2123810" imgH="1762371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880602" y="4581128"/>
                        <a:ext cx="1026457" cy="852379"/>
                      </a:xfrm>
                      <a:prstGeom prst="rect">
                        <a:avLst/>
                      </a:prstGeom>
                      <a:noFill/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498052" y="5987912"/>
            <a:ext cx="463419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*В стандартной русской и английской версиях приводится информация по ТОП-8 крупнейших ритейлеров </a:t>
            </a:r>
            <a:r>
              <a:rPr lang="en-US" sz="10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FMCG</a:t>
            </a:r>
            <a:endParaRPr lang="ru-RU" sz="10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7897" name="Picture 9" descr="C:\Documents and Settings\FL15_user\Рабочий стол\Картинки\AddressBookIconX.png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568" y="1115599"/>
            <a:ext cx="358736" cy="3587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898" name="Picture 10" descr="C:\Documents and Settings\FL15_user\Рабочий стол\Рабочие общие (переходник, списки, ЛОГОТИПЫ, ДЛЯ ПРЕЗЕНТАЦИИ)\Для презентации\Для подготовки презентаций\Библиотека символов\Сделки, партнерство\m&amp;a_02.png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041" y="3692570"/>
            <a:ext cx="589006" cy="3626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01" name="Picture 13" descr="C:\Documents and Settings\FL15_user\Рабочий стол\Картинки\new (1)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752" y="3344187"/>
            <a:ext cx="302132" cy="2580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02" name="Picture 14" descr="C:\Documents and Settings\FL15_user\Рабочий стол\Картинки\1358411385.jpg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75" y="2627374"/>
            <a:ext cx="384125" cy="3034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03" name="Picture 15" descr="C:\Documents and Settings\FL15_user\Рабочий стол\Картинки\grand-opening-photo z1s.jpg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75" y="3027177"/>
            <a:ext cx="410098" cy="29081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05" name="Picture 17" descr="C:\Documents and Settings\FL15_user\Рабочий стол\Картинки\09-bbaza.jpg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5" y="2221726"/>
            <a:ext cx="492907" cy="370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08" name="Picture 20" descr="C:\Documents and Settings\FL15_user\Рабочий стол\Картинки\9477-med.jpg"/>
          <p:cNvPicPr>
            <a:picLocks noChangeAspect="1" noChangeArrowheads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87" y="4835015"/>
            <a:ext cx="500095" cy="3097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11" name="Picture 23" descr="C:\Documents and Settings\FL15_user\Рабочий стол\Картинки\Employee-Retention.jpg"/>
          <p:cNvPicPr>
            <a:picLocks noChangeAspect="1" noChangeArrowheads="1"/>
          </p:cNvPicPr>
          <p:nvPr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1334" y="4148026"/>
            <a:ext cx="252550" cy="3573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7" name="Скругленный прямоугольник 176"/>
          <p:cNvSpPr/>
          <p:nvPr/>
        </p:nvSpPr>
        <p:spPr>
          <a:xfrm>
            <a:off x="78652" y="1481822"/>
            <a:ext cx="474341" cy="230331"/>
          </a:xfrm>
          <a:prstGeom prst="roundRect">
            <a:avLst>
              <a:gd name="adj" fmla="val 10000"/>
            </a:avLst>
          </a:prstGeom>
          <a:blipFill rotWithShape="0">
            <a:blip r:embed="rId28"/>
            <a:stretch>
              <a:fillRect/>
            </a:stretch>
          </a:blipFill>
          <a:ln>
            <a:noFill/>
          </a:ln>
          <a:effectLst/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2">
            <a:scrgbClr r="0" g="0" b="0"/>
          </a:lnRef>
          <a:fillRef idx="1">
            <a:scrgbClr r="0" g="0" b="0"/>
          </a:fillRef>
          <a:effectRef idx="0">
            <a:scrgbClr r="0" g="0" b="0"/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178" name="Группа 177"/>
          <p:cNvGrpSpPr/>
          <p:nvPr/>
        </p:nvGrpSpPr>
        <p:grpSpPr>
          <a:xfrm>
            <a:off x="93656" y="4459264"/>
            <a:ext cx="459834" cy="347641"/>
            <a:chOff x="0" y="3372168"/>
            <a:chExt cx="1335267" cy="802460"/>
          </a:xfrm>
          <a:effectLst/>
        </p:grpSpPr>
        <p:sp>
          <p:nvSpPr>
            <p:cNvPr id="179" name="Скругленный прямоугольник 178"/>
            <p:cNvSpPr/>
            <p:nvPr/>
          </p:nvSpPr>
          <p:spPr>
            <a:xfrm>
              <a:off x="0" y="3372168"/>
              <a:ext cx="1335267" cy="802460"/>
            </a:xfrm>
            <a:prstGeom prst="roundRect">
              <a:avLst/>
            </a:prstGeom>
            <a:blipFill rotWithShape="0">
              <a:blip r:embed="rId29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rgbClr r="0" g="0" b="0"/>
            </a:fillRef>
            <a:effectRef idx="2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80" name="Скругленный прямоугольник 4"/>
            <p:cNvSpPr/>
            <p:nvPr/>
          </p:nvSpPr>
          <p:spPr>
            <a:xfrm>
              <a:off x="39173" y="3411341"/>
              <a:ext cx="1256921" cy="724114"/>
            </a:xfrm>
            <a:prstGeom prst="rect">
              <a:avLst/>
            </a:prstGeom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68580" tIns="34290" rIns="68580" bIns="34290" numCol="1" spcCol="1270" anchor="ctr" anchorCtr="0">
              <a:noAutofit/>
            </a:bodyPr>
            <a:lstStyle/>
            <a:p>
              <a:pPr lvl="0" algn="ctr" defTabSz="8001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kumimoji="0" lang="ru-RU" sz="1800" b="1" i="0" u="none" strike="noStrike" kern="1200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</a:endParaRPr>
            </a:p>
          </p:txBody>
        </p:sp>
      </p:grpSp>
      <p:pic>
        <p:nvPicPr>
          <p:cNvPr id="37913" name="Picture 25" descr="C:\Documents and Settings\FL15_user\Рабочий стол\Картинки\handshake.jpg"/>
          <p:cNvPicPr>
            <a:picLocks noChangeAspect="1" noChangeArrowheads="1"/>
          </p:cNvPicPr>
          <p:nvPr/>
        </p:nvPicPr>
        <p:blipFill>
          <a:blip r:embed="rId3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91" y="5549936"/>
            <a:ext cx="497779" cy="3111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15" name="Picture 27" descr="C:\Documents and Settings\FL15_user\Рабочий стол\Картинки\0_60ca1_3b93b2d3_XL.jpg"/>
          <p:cNvPicPr>
            <a:picLocks noChangeAspect="1" noChangeArrowheads="1"/>
          </p:cNvPicPr>
          <p:nvPr/>
        </p:nvPicPr>
        <p:blipFill>
          <a:blip r:embed="rId3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5" y="5221285"/>
            <a:ext cx="475858" cy="316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16" name="Picture 28" descr="C:\Documents and Settings\FL15_user\Рабочий стол\Картинки\060.jpg"/>
          <p:cNvPicPr>
            <a:picLocks noChangeAspect="1" noChangeArrowheads="1"/>
          </p:cNvPicPr>
          <p:nvPr/>
        </p:nvPicPr>
        <p:blipFill>
          <a:blip r:embed="rId3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787" y="1791674"/>
            <a:ext cx="377053" cy="3770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917" name="Picture 29" descr="C:\Documents and Settings\FL15_user\Рабочий стол\Картинки\646475_26715_new.jpg"/>
          <p:cNvPicPr>
            <a:picLocks noChangeAspect="1" noChangeArrowheads="1"/>
          </p:cNvPicPr>
          <p:nvPr/>
        </p:nvPicPr>
        <p:blipFill>
          <a:blip r:embed="rId3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05" y="5989941"/>
            <a:ext cx="333510" cy="2449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235186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2" descr="\\SERVER-FILE\server_D\public\АНАЛИТИКА (для отдела продаж,обозрев-й и т.д.)\БАЛЕНКО ДАРЬЯ - PUBLIC\Для подготовки презентаций\Библиотека символов\Рейтинги, лидеры\Leadership runners 6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35617" y="3394667"/>
            <a:ext cx="526048" cy="48191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57488" y="142852"/>
            <a:ext cx="6115064" cy="928694"/>
          </a:xfrm>
        </p:spPr>
        <p:txBody>
          <a:bodyPr rIns="0">
            <a:normAutofit/>
          </a:bodyPr>
          <a:lstStyle/>
          <a:p>
            <a:pPr algn="r">
              <a:spcAft>
                <a:spcPts val="600"/>
              </a:spcAft>
            </a:pPr>
            <a:r>
              <a:rPr lang="ru-RU" sz="2600" b="1" dirty="0">
                <a:solidFill>
                  <a:schemeClr val="bg1"/>
                </a:solidFill>
              </a:rPr>
              <a:t>Информация об </a:t>
            </a:r>
            <a:r>
              <a:rPr lang="ru-RU" sz="2600" b="1" dirty="0" smtClean="0">
                <a:solidFill>
                  <a:schemeClr val="bg1"/>
                </a:solidFill>
              </a:rPr>
              <a:t>Исследовании "Аналитическая база 700 сетей </a:t>
            </a:r>
            <a:r>
              <a:rPr lang="en-US" sz="2600" b="1" dirty="0" smtClean="0">
                <a:solidFill>
                  <a:schemeClr val="bg1"/>
                </a:solidFill>
              </a:rPr>
              <a:t>FMCG</a:t>
            </a:r>
            <a:r>
              <a:rPr lang="ru-RU" sz="2600" b="1" dirty="0" smtClean="0">
                <a:solidFill>
                  <a:schemeClr val="bg1"/>
                </a:solidFill>
              </a:rPr>
              <a:t>"</a:t>
            </a:r>
            <a:endParaRPr lang="ru-RU" sz="2600" b="1" dirty="0">
              <a:solidFill>
                <a:schemeClr val="bg1"/>
              </a:solidFill>
            </a:endParaRP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207" name="Скругленный прямоугольник 206"/>
          <p:cNvSpPr/>
          <p:nvPr/>
        </p:nvSpPr>
        <p:spPr>
          <a:xfrm>
            <a:off x="317529" y="1196752"/>
            <a:ext cx="8677275" cy="392112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ru-RU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Исследование «База 700 торговых сетей </a:t>
            </a:r>
            <a:r>
              <a:rPr lang="en-US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FMCG</a:t>
            </a:r>
            <a:r>
              <a:rPr lang="ru-RU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 России»:</a:t>
            </a:r>
            <a:endParaRPr lang="ru-RU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9876" name="Picture 4"/>
          <p:cNvPicPr>
            <a:picLocks noChangeAspect="1" noChangeArrowheads="1"/>
          </p:cNvPicPr>
          <p:nvPr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05891" y="2200224"/>
            <a:ext cx="605036" cy="4291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987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946517" y="4921662"/>
            <a:ext cx="664410" cy="4945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3" name="TextBox 212"/>
          <p:cNvSpPr txBox="1"/>
          <p:nvPr/>
        </p:nvSpPr>
        <p:spPr>
          <a:xfrm>
            <a:off x="3665568" y="1739608"/>
            <a:ext cx="242289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Анализ рынка и прогноз 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3596022" y="5682092"/>
            <a:ext cx="305563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Описание 50 крупнейших </a:t>
            </a:r>
          </a:p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ритейлеров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3614737" y="4891930"/>
            <a:ext cx="259718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База 700 </a:t>
            </a:r>
          </a:p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сетей и 550 складов</a:t>
            </a:r>
          </a:p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(в т.ч. сети Крыма)</a:t>
            </a:r>
            <a:endParaRPr lang="ru-RU" sz="1400" b="1" dirty="0">
              <a:solidFill>
                <a:srgbClr val="386294"/>
              </a:solidFill>
              <a:latin typeface="Arial Black" pitchFamily="34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41767" y="1777650"/>
            <a:ext cx="2650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FF0000"/>
                </a:solidFill>
                <a:latin typeface="Arial Black" pitchFamily="34" charset="0"/>
              </a:rPr>
              <a:t>Расширенная версия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6581835" y="1816892"/>
            <a:ext cx="253146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FF0000"/>
                </a:solidFill>
                <a:latin typeface="Arial Black" pitchFamily="34" charset="0"/>
              </a:rPr>
              <a:t>Стандартная версия</a:t>
            </a:r>
          </a:p>
        </p:txBody>
      </p:sp>
      <p:sp>
        <p:nvSpPr>
          <p:cNvPr id="219" name="Штриховая стрелка вправо 218"/>
          <p:cNvSpPr/>
          <p:nvPr/>
        </p:nvSpPr>
        <p:spPr>
          <a:xfrm rot="8940000">
            <a:off x="2482713" y="2001445"/>
            <a:ext cx="489600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0" name="Штриховая стрелка вправо 219"/>
          <p:cNvSpPr/>
          <p:nvPr/>
        </p:nvSpPr>
        <p:spPr>
          <a:xfrm rot="10800000">
            <a:off x="2453541" y="4965097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1" name="Штриховая стрелка вправо 220"/>
          <p:cNvSpPr/>
          <p:nvPr/>
        </p:nvSpPr>
        <p:spPr>
          <a:xfrm rot="1860000">
            <a:off x="6131583" y="1980656"/>
            <a:ext cx="489600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2" name="Штриховая стрелка вправо 221"/>
          <p:cNvSpPr/>
          <p:nvPr/>
        </p:nvSpPr>
        <p:spPr>
          <a:xfrm>
            <a:off x="6241170" y="5011436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3" name="Штриховая стрелка вправо 222"/>
          <p:cNvSpPr/>
          <p:nvPr/>
        </p:nvSpPr>
        <p:spPr>
          <a:xfrm rot="12660000">
            <a:off x="2446467" y="5532006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058683" y="5621058"/>
            <a:ext cx="645288" cy="645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1" name="TextBox 160"/>
          <p:cNvSpPr txBox="1"/>
          <p:nvPr/>
        </p:nvSpPr>
        <p:spPr>
          <a:xfrm>
            <a:off x="3557803" y="3127792"/>
            <a:ext cx="2638425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Рейтинги торговых сетей </a:t>
            </a:r>
            <a:r>
              <a:rPr lang="en-US" sz="1400" b="1" dirty="0" smtClean="0">
                <a:solidFill>
                  <a:srgbClr val="386294"/>
                </a:solidFill>
                <a:latin typeface="Arial Black" pitchFamily="34" charset="0"/>
              </a:rPr>
              <a:t>FMCG</a:t>
            </a:r>
            <a:r>
              <a:rPr lang="ru-RU" sz="1400" b="1" dirty="0">
                <a:solidFill>
                  <a:srgbClr val="FF0000"/>
                </a:solidFill>
                <a:latin typeface="Arial Black" pitchFamily="34" charset="0"/>
              </a:rPr>
              <a:t>+</a:t>
            </a:r>
            <a:r>
              <a:rPr lang="en-US" sz="1400" b="1" dirty="0" smtClean="0">
                <a:solidFill>
                  <a:srgbClr val="FF0000"/>
                </a:solidFill>
                <a:latin typeface="Arial Black" pitchFamily="34" charset="0"/>
              </a:rPr>
              <a:t>NEW</a:t>
            </a:r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 рейтинг по прямому импорту</a:t>
            </a:r>
            <a:endParaRPr lang="ru-RU" sz="1400" b="1" dirty="0" smtClean="0">
              <a:solidFill>
                <a:srgbClr val="386294"/>
              </a:solidFill>
              <a:latin typeface="Arial Black" pitchFamily="34" charset="0"/>
            </a:endParaRPr>
          </a:p>
        </p:txBody>
      </p:sp>
      <p:sp>
        <p:nvSpPr>
          <p:cNvPr id="162" name="Штриховая стрелка вправо 161"/>
          <p:cNvSpPr/>
          <p:nvPr/>
        </p:nvSpPr>
        <p:spPr>
          <a:xfrm>
            <a:off x="6234169" y="3444293"/>
            <a:ext cx="490769" cy="38266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63" name="Штриховая стрелка вправо 162"/>
          <p:cNvSpPr/>
          <p:nvPr/>
        </p:nvSpPr>
        <p:spPr>
          <a:xfrm rot="10800000">
            <a:off x="2440017" y="3424402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68" name="TextBox 167"/>
          <p:cNvSpPr txBox="1"/>
          <p:nvPr/>
        </p:nvSpPr>
        <p:spPr>
          <a:xfrm>
            <a:off x="3487811" y="4182309"/>
            <a:ext cx="2759467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Рейтинги по форматам </a:t>
            </a:r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+ рейтинг спец. сетей (мясо и алкоголь)</a:t>
            </a:r>
          </a:p>
        </p:txBody>
      </p:sp>
      <p:sp>
        <p:nvSpPr>
          <p:cNvPr id="169" name="Штриховая стрелка вправо 168"/>
          <p:cNvSpPr/>
          <p:nvPr/>
        </p:nvSpPr>
        <p:spPr>
          <a:xfrm rot="10800000">
            <a:off x="2465446" y="4200977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70" name="Штриховая стрелка вправо 169"/>
          <p:cNvSpPr/>
          <p:nvPr/>
        </p:nvSpPr>
        <p:spPr>
          <a:xfrm>
            <a:off x="6241170" y="4267978"/>
            <a:ext cx="490769" cy="38266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6146" name="Picture 2" descr="C:\Documents and Settings\FL15_user\Рабочий стол\Для презентации\big_88800.jp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50823" y="4149173"/>
            <a:ext cx="413513" cy="62027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1" name="TextBox 170"/>
          <p:cNvSpPr txBox="1"/>
          <p:nvPr/>
        </p:nvSpPr>
        <p:spPr>
          <a:xfrm>
            <a:off x="3537852" y="2283247"/>
            <a:ext cx="2821702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Анализ форматов торговли (современная и традиционная)</a:t>
            </a:r>
          </a:p>
        </p:txBody>
      </p:sp>
      <p:sp>
        <p:nvSpPr>
          <p:cNvPr id="173" name="Штриховая стрелка вправо 172"/>
          <p:cNvSpPr/>
          <p:nvPr/>
        </p:nvSpPr>
        <p:spPr>
          <a:xfrm rot="10800000">
            <a:off x="2485852" y="2559817"/>
            <a:ext cx="490769" cy="3816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72" name="TextBox 171"/>
          <p:cNvSpPr txBox="1"/>
          <p:nvPr/>
        </p:nvSpPr>
        <p:spPr>
          <a:xfrm>
            <a:off x="486525" y="5713134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60 тыс. руб.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7227867" y="5733117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45 тыс. руб.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  <p:pic>
        <p:nvPicPr>
          <p:cNvPr id="3075" name="Picture 3" descr="C:\Documents and Settings\FL26_user\Рабочий стол\Безымянный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67573" y="2353254"/>
            <a:ext cx="2286002" cy="3267804"/>
          </a:xfrm>
          <a:prstGeom prst="rect">
            <a:avLst/>
          </a:prstGeom>
          <a:noFill/>
          <a:effectLst>
            <a:outerShdw blurRad="457200" dist="38100" dir="2700000" algn="tl" rotWithShape="0">
              <a:schemeClr val="tx1"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7" name="Picture 5" descr="C:\Documents and Settings\FL26_user\Мои документы\Мои рисунки\Безымянный.bmp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3109" y="2303905"/>
            <a:ext cx="2277094" cy="3268800"/>
          </a:xfrm>
          <a:prstGeom prst="rect">
            <a:avLst/>
          </a:prstGeom>
          <a:noFill/>
          <a:effectLst>
            <a:outerShdw blurRad="457200" dist="38100" dir="2700000" algn="tl" rotWithShape="0">
              <a:schemeClr val="tx1">
                <a:alpha val="40000"/>
              </a:scheme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45231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2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57488" y="142852"/>
            <a:ext cx="6115064" cy="928694"/>
          </a:xfrm>
        </p:spPr>
        <p:txBody>
          <a:bodyPr rIns="0">
            <a:normAutofit/>
          </a:bodyPr>
          <a:lstStyle/>
          <a:p>
            <a:pPr algn="r">
              <a:spcAft>
                <a:spcPts val="600"/>
              </a:spcAft>
            </a:pPr>
            <a:r>
              <a:rPr lang="ru-RU" sz="2600" b="1" dirty="0">
                <a:solidFill>
                  <a:schemeClr val="bg1"/>
                </a:solidFill>
              </a:rPr>
              <a:t>Структура исследования: </a:t>
            </a:r>
            <a:br>
              <a:rPr lang="ru-RU" sz="2600" b="1" dirty="0">
                <a:solidFill>
                  <a:schemeClr val="bg1"/>
                </a:solidFill>
              </a:rPr>
            </a:br>
            <a:r>
              <a:rPr lang="ru-RU" sz="2600" b="1" dirty="0">
                <a:solidFill>
                  <a:schemeClr val="bg1"/>
                </a:solidFill>
              </a:rPr>
              <a:t>3 ключевых блока</a:t>
            </a: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207" name="Скругленный прямоугольник 206"/>
          <p:cNvSpPr/>
          <p:nvPr/>
        </p:nvSpPr>
        <p:spPr>
          <a:xfrm>
            <a:off x="317529" y="1172369"/>
            <a:ext cx="8677275" cy="392112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ru-RU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Исследование «База 700 торговых сетей </a:t>
            </a:r>
            <a:r>
              <a:rPr lang="en-US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FMCG</a:t>
            </a:r>
            <a:r>
              <a:rPr lang="ru-RU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 России»*</a:t>
            </a:r>
            <a:endParaRPr lang="ru-RU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graphicFrame>
        <p:nvGraphicFramePr>
          <p:cNvPr id="174" name="Схема 173"/>
          <p:cNvGraphicFramePr/>
          <p:nvPr>
            <p:extLst>
              <p:ext uri="{D42A27DB-BD31-4B8C-83A1-F6EECF244321}">
                <p14:modId xmlns:p14="http://schemas.microsoft.com/office/powerpoint/2010/main" val="792183197"/>
              </p:ext>
            </p:extLst>
          </p:nvPr>
        </p:nvGraphicFramePr>
        <p:xfrm>
          <a:off x="101170" y="1613942"/>
          <a:ext cx="8941659" cy="444334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183" name="Picture 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aturation sat="120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4348612" y="2787045"/>
            <a:ext cx="915504" cy="702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44" name="TextBox 6143"/>
          <p:cNvSpPr txBox="1"/>
          <p:nvPr/>
        </p:nvSpPr>
        <p:spPr>
          <a:xfrm>
            <a:off x="5429401" y="1414648"/>
            <a:ext cx="3787530" cy="13542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2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>
                <a:solidFill>
                  <a:srgbClr val="386294"/>
                </a:solidFill>
                <a:latin typeface="Arial" pitchFamily="34" charset="0"/>
              </a:rPr>
              <a:t>Состояние и перспективы развития розничной </a:t>
            </a: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торговли; </a:t>
            </a: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сравнительный анализ российского розничного рынка  и рынка др. стран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Динамика спроса на потребительском рынке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Анализ рынка по форматам торговли (современные форматы и традиционная торговля): динамика и структура площади, количества, продаж</a:t>
            </a:r>
          </a:p>
        </p:txBody>
      </p:sp>
      <p:sp>
        <p:nvSpPr>
          <p:cNvPr id="6148" name="TextBox 6147"/>
          <p:cNvSpPr txBox="1"/>
          <p:nvPr/>
        </p:nvSpPr>
        <p:spPr>
          <a:xfrm>
            <a:off x="1422430" y="1843518"/>
            <a:ext cx="919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5</a:t>
            </a:r>
            <a:r>
              <a:rPr lang="ru-RU" b="1" dirty="0" smtClean="0"/>
              <a:t>5 стр.</a:t>
            </a:r>
            <a:endParaRPr lang="ru-RU" b="1" dirty="0"/>
          </a:p>
        </p:txBody>
      </p:sp>
      <p:sp>
        <p:nvSpPr>
          <p:cNvPr id="181" name="TextBox 180"/>
          <p:cNvSpPr txBox="1"/>
          <p:nvPr/>
        </p:nvSpPr>
        <p:spPr>
          <a:xfrm>
            <a:off x="2281327" y="1740346"/>
            <a:ext cx="2128808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4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</a:rPr>
              <a:t>Аналитическая часть</a:t>
            </a:r>
            <a:endParaRPr lang="ru-RU" sz="1400" b="1" dirty="0">
              <a:solidFill>
                <a:srgbClr val="386294"/>
              </a:solidFill>
              <a:latin typeface="Arial" pitchFamily="34" charset="0"/>
            </a:endParaRPr>
          </a:p>
          <a:p>
            <a:endParaRPr lang="ru-RU" sz="1400" dirty="0"/>
          </a:p>
        </p:txBody>
      </p:sp>
      <p:pic>
        <p:nvPicPr>
          <p:cNvPr id="184" name="Picture 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rightnessContrast bright="-5000"/>
                    </a14:imgEffect>
                  </a14:imgLayer>
                </a14:imgProps>
              </a:ext>
            </a:extLst>
          </a:blip>
          <a:srcRect/>
          <a:stretch>
            <a:fillRect/>
          </a:stretch>
        </p:blipFill>
        <p:spPr bwMode="auto">
          <a:xfrm>
            <a:off x="4314733" y="5285892"/>
            <a:ext cx="994207" cy="7173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85" name="TextBox 184"/>
          <p:cNvSpPr txBox="1"/>
          <p:nvPr/>
        </p:nvSpPr>
        <p:spPr>
          <a:xfrm>
            <a:off x="2300347" y="4337860"/>
            <a:ext cx="2206654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4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algn="ctr"/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База 700 сетей </a:t>
            </a:r>
            <a:r>
              <a:rPr lang="en-US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FMCG 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и 550 складов </a:t>
            </a:r>
          </a:p>
        </p:txBody>
      </p:sp>
      <p:sp>
        <p:nvSpPr>
          <p:cNvPr id="188" name="Прямоугольник 187"/>
          <p:cNvSpPr/>
          <p:nvPr/>
        </p:nvSpPr>
        <p:spPr>
          <a:xfrm>
            <a:off x="214388" y="5264567"/>
            <a:ext cx="3716321" cy="1219198"/>
          </a:xfrm>
          <a:prstGeom prst="rect">
            <a:avLst/>
          </a:prstGeom>
          <a:noFill/>
          <a:ln>
            <a:noFill/>
          </a:ln>
          <a:sp3d/>
        </p:spPr>
        <p:style>
          <a:lnRef idx="1">
            <a:scrgbClr r="0" g="0" b="0"/>
          </a:lnRef>
          <a:fillRef idx="1">
            <a:scrgbClr r="0" g="0" b="0"/>
          </a:fillRef>
          <a:effectRef idx="2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92" name="TextBox 191"/>
          <p:cNvSpPr txBox="1"/>
          <p:nvPr/>
        </p:nvSpPr>
        <p:spPr>
          <a:xfrm>
            <a:off x="1297841" y="5382779"/>
            <a:ext cx="10652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560 стр.</a:t>
            </a:r>
            <a:endParaRPr lang="ru-RU" b="1" dirty="0"/>
          </a:p>
        </p:txBody>
      </p:sp>
      <p:sp>
        <p:nvSpPr>
          <p:cNvPr id="193" name="TextBox 192"/>
          <p:cNvSpPr txBox="1"/>
          <p:nvPr/>
        </p:nvSpPr>
        <p:spPr>
          <a:xfrm>
            <a:off x="1284677" y="4518484"/>
            <a:ext cx="10978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b="1" dirty="0" smtClean="0"/>
              <a:t>190 стр.</a:t>
            </a:r>
            <a:endParaRPr lang="ru-RU" b="1" dirty="0"/>
          </a:p>
        </p:txBody>
      </p:sp>
      <p:pic>
        <p:nvPicPr>
          <p:cNvPr id="194" name="Picture 1"/>
          <p:cNvPicPr>
            <a:picLocks noChangeAspect="1" noChangeArrowheads="1"/>
          </p:cNvPicPr>
          <p:nvPr/>
        </p:nvPicPr>
        <p:blipFill>
          <a:blip r:embed="rId12" cstate="print"/>
          <a:srcRect t="20787"/>
          <a:stretch>
            <a:fillRect/>
          </a:stretch>
        </p:blipFill>
        <p:spPr bwMode="auto">
          <a:xfrm>
            <a:off x="4386982" y="4482911"/>
            <a:ext cx="999199" cy="593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5" name="TextBox 194"/>
          <p:cNvSpPr txBox="1"/>
          <p:nvPr/>
        </p:nvSpPr>
        <p:spPr>
          <a:xfrm>
            <a:off x="5443147" y="4237478"/>
            <a:ext cx="377378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000" b="1" dirty="0" smtClean="0">
              <a:solidFill>
                <a:srgbClr val="FF000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Контакты, топ-менеджмен</a:t>
            </a:r>
            <a:r>
              <a:rPr lang="ru-RU" sz="1000" b="1" dirty="0">
                <a:solidFill>
                  <a:srgbClr val="386294"/>
                </a:solidFill>
                <a:latin typeface="Arial" pitchFamily="34" charset="0"/>
              </a:rPr>
              <a:t>т</a:t>
            </a:r>
            <a:endParaRPr lang="en-US" sz="1000" b="1" dirty="0">
              <a:solidFill>
                <a:srgbClr val="386294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Операционные и финансовые показатели</a:t>
            </a:r>
            <a:endParaRPr lang="ru-RU" sz="1000" b="1" dirty="0">
              <a:solidFill>
                <a:srgbClr val="386294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Региональная представленность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Логистика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en-US" sz="1000" b="1" dirty="0" smtClean="0">
                <a:solidFill>
                  <a:srgbClr val="FF0000"/>
                </a:solidFill>
                <a:latin typeface="Arial Black" pitchFamily="34" charset="0"/>
              </a:rPr>
              <a:t>NEW</a:t>
            </a:r>
            <a:r>
              <a:rPr lang="en-US" sz="1000" b="1" dirty="0" smtClean="0">
                <a:solidFill>
                  <a:srgbClr val="386294"/>
                </a:solidFill>
                <a:latin typeface="Arial" pitchFamily="34" charset="0"/>
              </a:rPr>
              <a:t> </a:t>
            </a:r>
            <a:r>
              <a:rPr lang="ru-RU" sz="1000" b="1" dirty="0" smtClean="0">
                <a:solidFill>
                  <a:srgbClr val="386294"/>
                </a:solidFill>
                <a:latin typeface="Arial Black" pitchFamily="34" charset="0"/>
              </a:rPr>
              <a:t>сети Республики Крым, спец. сети</a:t>
            </a:r>
            <a:endParaRPr lang="ru-RU" sz="1000" b="1" dirty="0">
              <a:solidFill>
                <a:srgbClr val="386294"/>
              </a:solidFill>
              <a:latin typeface="Arial Black" pitchFamily="34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7570" y="6035245"/>
            <a:ext cx="91638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900" b="1" i="0" u="none" strike="noStrike" kern="1200" baseline="0">
                <a:solidFill>
                  <a:srgbClr val="000080"/>
                </a:solidFill>
                <a:latin typeface="Times New Roman"/>
                <a:ea typeface="Times New Roman"/>
                <a:cs typeface="Times New Roman"/>
              </a:defRPr>
            </a:pPr>
            <a:r>
              <a:rPr lang="ru-RU" sz="1000" dirty="0">
                <a:solidFill>
                  <a:srgbClr val="FF0000"/>
                </a:solidFill>
              </a:rPr>
              <a:t>* Красным цветом выделены разделы, содержащиеся только в расширенной версии </a:t>
            </a:r>
            <a:r>
              <a:rPr lang="ru-RU" sz="1000" b="1" dirty="0">
                <a:solidFill>
                  <a:srgbClr val="FF0000"/>
                </a:solidFill>
                <a:ea typeface="Times New Roman"/>
                <a:cs typeface="Times New Roman"/>
              </a:rPr>
              <a:t>Исследования «База </a:t>
            </a:r>
            <a:r>
              <a:rPr lang="ru-RU" sz="1000" b="1" dirty="0" smtClean="0">
                <a:solidFill>
                  <a:srgbClr val="FF0000"/>
                </a:solidFill>
                <a:ea typeface="Times New Roman"/>
                <a:cs typeface="Times New Roman"/>
              </a:rPr>
              <a:t>700 </a:t>
            </a:r>
            <a:r>
              <a:rPr lang="ru-RU" sz="1000" b="1" dirty="0">
                <a:solidFill>
                  <a:srgbClr val="FF0000"/>
                </a:solidFill>
                <a:ea typeface="Times New Roman"/>
                <a:cs typeface="Times New Roman"/>
              </a:rPr>
              <a:t>торговых сетей России.», </a:t>
            </a:r>
            <a:r>
              <a:rPr lang="en-US" sz="1000" b="1" dirty="0" smtClean="0">
                <a:solidFill>
                  <a:srgbClr val="FF0000"/>
                </a:solidFill>
                <a:ea typeface="Times New Roman"/>
                <a:cs typeface="Times New Roman"/>
              </a:rPr>
              <a:t/>
            </a:r>
            <a:br>
              <a:rPr lang="en-US" sz="1000" b="1" dirty="0" smtClean="0">
                <a:solidFill>
                  <a:srgbClr val="FF0000"/>
                </a:solidFill>
                <a:ea typeface="Times New Roman"/>
                <a:cs typeface="Times New Roman"/>
              </a:rPr>
            </a:br>
            <a:r>
              <a:rPr lang="ru-RU" sz="1000" b="1" dirty="0" smtClean="0">
                <a:solidFill>
                  <a:srgbClr val="4274B0"/>
                </a:solidFill>
                <a:ea typeface="Times New Roman"/>
                <a:cs typeface="Times New Roman"/>
              </a:rPr>
              <a:t>Синим </a:t>
            </a:r>
            <a:r>
              <a:rPr lang="ru-RU" sz="1000" b="1" dirty="0">
                <a:solidFill>
                  <a:srgbClr val="4274B0"/>
                </a:solidFill>
                <a:ea typeface="Times New Roman"/>
                <a:cs typeface="Times New Roman"/>
              </a:rPr>
              <a:t>цветом отмечены разделы, содержащиеся </a:t>
            </a:r>
            <a:r>
              <a:rPr lang="ru-RU" sz="1000" b="1" dirty="0" smtClean="0">
                <a:solidFill>
                  <a:srgbClr val="4274B0"/>
                </a:solidFill>
                <a:ea typeface="Times New Roman"/>
                <a:cs typeface="Times New Roman"/>
              </a:rPr>
              <a:t>и в Стандартной и в Расширенной версии </a:t>
            </a:r>
            <a:r>
              <a:rPr lang="ru-RU" sz="1000" b="1" dirty="0">
                <a:solidFill>
                  <a:srgbClr val="4274B0"/>
                </a:solidFill>
                <a:ea typeface="Times New Roman"/>
                <a:cs typeface="Times New Roman"/>
              </a:rPr>
              <a:t>исследования.</a:t>
            </a:r>
          </a:p>
        </p:txBody>
      </p:sp>
      <p:sp>
        <p:nvSpPr>
          <p:cNvPr id="161" name="TextBox 160"/>
          <p:cNvSpPr txBox="1"/>
          <p:nvPr/>
        </p:nvSpPr>
        <p:spPr>
          <a:xfrm>
            <a:off x="2259042" y="5059780"/>
            <a:ext cx="228243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4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algn="ctr"/>
            <a:r>
              <a:rPr lang="ru-RU" sz="1400" b="1" dirty="0">
                <a:solidFill>
                  <a:srgbClr val="FF0000"/>
                </a:solidFill>
                <a:latin typeface="Arial" pitchFamily="34" charset="0"/>
              </a:rPr>
              <a:t>Бизнес-справки по ТОП-50 </a:t>
            </a:r>
            <a:r>
              <a:rPr lang="ru-RU" sz="1400" b="1" dirty="0" err="1">
                <a:solidFill>
                  <a:srgbClr val="FF0000"/>
                </a:solidFill>
                <a:latin typeface="Arial" pitchFamily="34" charset="0"/>
              </a:rPr>
              <a:t>ритейлерам</a:t>
            </a:r>
            <a:r>
              <a:rPr lang="ru-RU" sz="1400" b="1" dirty="0">
                <a:solidFill>
                  <a:srgbClr val="FF0000"/>
                </a:solidFill>
                <a:latin typeface="Arial" pitchFamily="34" charset="0"/>
              </a:rPr>
              <a:t> </a:t>
            </a:r>
            <a:r>
              <a:rPr lang="en-US" sz="1400" b="1" dirty="0">
                <a:solidFill>
                  <a:srgbClr val="FF0000"/>
                </a:solidFill>
                <a:latin typeface="Arial" pitchFamily="34" charset="0"/>
              </a:rPr>
              <a:t>FMCG </a:t>
            </a:r>
            <a:r>
              <a:rPr lang="ru-RU" sz="1400" b="1" dirty="0">
                <a:solidFill>
                  <a:srgbClr val="FF0000"/>
                </a:solidFill>
                <a:latin typeface="Arial" pitchFamily="34" charset="0"/>
              </a:rPr>
              <a:t>России</a:t>
            </a:r>
            <a:endParaRPr lang="ru-RU" sz="1400" dirty="0"/>
          </a:p>
        </p:txBody>
      </p:sp>
      <p:sp>
        <p:nvSpPr>
          <p:cNvPr id="163" name="TextBox 162"/>
          <p:cNvSpPr txBox="1"/>
          <p:nvPr/>
        </p:nvSpPr>
        <p:spPr>
          <a:xfrm>
            <a:off x="5443147" y="5059780"/>
            <a:ext cx="3649389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000" dirty="0">
              <a:solidFill>
                <a:srgbClr val="386294"/>
              </a:solidFill>
              <a:latin typeface="Arial Black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История, бенефициары, структура</a:t>
            </a:r>
            <a:endParaRPr lang="en-US" sz="1000" b="1" dirty="0">
              <a:solidFill>
                <a:srgbClr val="FF000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Операционные показатели</a:t>
            </a:r>
            <a:endParaRPr lang="ru-RU" sz="1000" b="1" dirty="0">
              <a:solidFill>
                <a:srgbClr val="FF000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Регионы и форматы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Финансы, эффективность</a:t>
            </a:r>
            <a:endParaRPr lang="ru-RU" sz="1000" b="1" dirty="0">
              <a:solidFill>
                <a:srgbClr val="FF000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Логистика, перспективы развития</a:t>
            </a:r>
            <a:endParaRPr lang="ru-RU" sz="1000" b="1" dirty="0">
              <a:solidFill>
                <a:srgbClr val="FF0000"/>
              </a:solidFill>
              <a:latin typeface="Arial" pitchFamily="34" charset="0"/>
            </a:endParaRPr>
          </a:p>
          <a:p>
            <a:endParaRPr lang="ru-RU" sz="1000" dirty="0">
              <a:solidFill>
                <a:srgbClr val="386294"/>
              </a:solidFill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1423273" y="2741977"/>
            <a:ext cx="9889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3</a:t>
            </a:r>
            <a:r>
              <a:rPr lang="ru-RU" b="1" dirty="0" smtClean="0"/>
              <a:t>0 стр.</a:t>
            </a:r>
            <a:endParaRPr lang="ru-RU" b="1" dirty="0"/>
          </a:p>
        </p:txBody>
      </p:sp>
      <p:sp>
        <p:nvSpPr>
          <p:cNvPr id="164" name="TextBox 163"/>
          <p:cNvSpPr txBox="1"/>
          <p:nvPr/>
        </p:nvSpPr>
        <p:spPr>
          <a:xfrm>
            <a:off x="1376423" y="3632147"/>
            <a:ext cx="98891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4</a:t>
            </a:r>
            <a:r>
              <a:rPr lang="en-US" b="1" dirty="0" smtClean="0"/>
              <a:t>0</a:t>
            </a:r>
            <a:r>
              <a:rPr lang="ru-RU" b="1" dirty="0" smtClean="0"/>
              <a:t> стр.</a:t>
            </a:r>
            <a:endParaRPr lang="ru-RU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2287617" y="2565244"/>
            <a:ext cx="2128808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4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</a:rPr>
              <a:t>Рейтинги </a:t>
            </a:r>
            <a:r>
              <a:rPr lang="ru-RU" sz="1400" b="1" dirty="0" smtClean="0">
                <a:solidFill>
                  <a:srgbClr val="FF0000"/>
                </a:solidFill>
                <a:latin typeface="Arial" pitchFamily="34" charset="0"/>
              </a:rPr>
              <a:t>ТОП-100/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</a:rPr>
              <a:t>ТОП-50</a:t>
            </a:r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</a:rPr>
              <a:t> сетей </a:t>
            </a:r>
            <a:r>
              <a:rPr lang="en-US" sz="1400" b="1" dirty="0" smtClean="0">
                <a:solidFill>
                  <a:srgbClr val="386294"/>
                </a:solidFill>
                <a:latin typeface="Arial" pitchFamily="34" charset="0"/>
              </a:rPr>
              <a:t>FMCG</a:t>
            </a:r>
            <a:endParaRPr lang="ru-RU" sz="1400" b="1" dirty="0">
              <a:solidFill>
                <a:srgbClr val="386294"/>
              </a:solidFill>
              <a:latin typeface="Arial" pitchFamily="34" charset="0"/>
            </a:endParaRPr>
          </a:p>
          <a:p>
            <a:endParaRPr lang="ru-RU" sz="1400" dirty="0"/>
          </a:p>
        </p:txBody>
      </p:sp>
      <p:sp>
        <p:nvSpPr>
          <p:cNvPr id="166" name="TextBox 165"/>
          <p:cNvSpPr txBox="1"/>
          <p:nvPr/>
        </p:nvSpPr>
        <p:spPr>
          <a:xfrm>
            <a:off x="2202294" y="3528804"/>
            <a:ext cx="23034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4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</a:rPr>
              <a:t>Рейтинги сетей </a:t>
            </a:r>
            <a:r>
              <a:rPr lang="en-US" sz="1400" b="1" dirty="0" smtClean="0">
                <a:solidFill>
                  <a:srgbClr val="386294"/>
                </a:solidFill>
                <a:latin typeface="Arial" pitchFamily="34" charset="0"/>
              </a:rPr>
              <a:t>FMCG </a:t>
            </a:r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</a:rPr>
              <a:t>по форматам</a:t>
            </a:r>
            <a:endParaRPr lang="ru-RU" sz="1400" b="1" dirty="0">
              <a:solidFill>
                <a:srgbClr val="386294"/>
              </a:solidFill>
              <a:latin typeface="Arial" pitchFamily="34" charset="0"/>
            </a:endParaRPr>
          </a:p>
          <a:p>
            <a:endParaRPr lang="ru-RU" sz="1400" dirty="0"/>
          </a:p>
        </p:txBody>
      </p:sp>
      <p:sp>
        <p:nvSpPr>
          <p:cNvPr id="167" name="TextBox 166"/>
          <p:cNvSpPr txBox="1"/>
          <p:nvPr/>
        </p:nvSpPr>
        <p:spPr>
          <a:xfrm>
            <a:off x="5443146" y="2571312"/>
            <a:ext cx="3559595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2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Рейтинги </a:t>
            </a: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ТОП-100/</a:t>
            </a:r>
            <a:r>
              <a:rPr lang="ru-RU" sz="1000" b="1" dirty="0">
                <a:solidFill>
                  <a:srgbClr val="386294"/>
                </a:solidFill>
                <a:latin typeface="Arial" pitchFamily="34" charset="0"/>
              </a:rPr>
              <a:t>ТОП-50 торговых сетей </a:t>
            </a: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по финансовым и операционным показателям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Рейтинг </a:t>
            </a:r>
            <a:r>
              <a:rPr lang="ru-RU" sz="1000" b="1" dirty="0">
                <a:solidFill>
                  <a:srgbClr val="386294"/>
                </a:solidFill>
                <a:latin typeface="Arial" pitchFamily="34" charset="0"/>
              </a:rPr>
              <a:t>распределительных </a:t>
            </a: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центров+</a:t>
            </a:r>
            <a:r>
              <a:rPr lang="en-US" sz="1000" dirty="0">
                <a:solidFill>
                  <a:srgbClr val="FF0000"/>
                </a:solidFill>
                <a:latin typeface="Arial Black" pitchFamily="34" charset="0"/>
              </a:rPr>
              <a:t> NEW </a:t>
            </a:r>
            <a:r>
              <a:rPr lang="ru-RU" sz="1000" dirty="0" smtClean="0">
                <a:solidFill>
                  <a:srgbClr val="386294"/>
                </a:solidFill>
                <a:latin typeface="Arial Black" pitchFamily="34" charset="0"/>
              </a:rPr>
              <a:t>рейтинг по прямому импорту</a:t>
            </a:r>
            <a:endParaRPr lang="ru-RU" sz="1200" b="1" dirty="0">
              <a:solidFill>
                <a:srgbClr val="386294"/>
              </a:solidFill>
              <a:latin typeface="Arial" pitchFamily="34" charset="0"/>
            </a:endParaRPr>
          </a:p>
          <a:p>
            <a:endParaRPr lang="ru-RU" dirty="0"/>
          </a:p>
        </p:txBody>
      </p:sp>
      <p:sp>
        <p:nvSpPr>
          <p:cNvPr id="168" name="TextBox 167"/>
          <p:cNvSpPr txBox="1"/>
          <p:nvPr/>
        </p:nvSpPr>
        <p:spPr>
          <a:xfrm>
            <a:off x="5443146" y="3346124"/>
            <a:ext cx="3700854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ctr">
              <a:buFont typeface="Arial" pitchFamily="34" charset="0"/>
              <a:buChar char="•"/>
            </a:pPr>
            <a:endParaRPr lang="ru-RU" sz="1200" b="1" dirty="0" smtClean="0">
              <a:solidFill>
                <a:srgbClr val="7030A0"/>
              </a:solidFill>
              <a:latin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Рейтинги </a:t>
            </a:r>
            <a:r>
              <a:rPr lang="ru-RU" sz="1000" b="1" dirty="0">
                <a:solidFill>
                  <a:srgbClr val="386294"/>
                </a:solidFill>
                <a:latin typeface="Arial" pitchFamily="34" charset="0"/>
              </a:rPr>
              <a:t>сетей по </a:t>
            </a:r>
            <a:r>
              <a:rPr lang="ru-RU" sz="1000" b="1" dirty="0" smtClean="0">
                <a:solidFill>
                  <a:srgbClr val="386294"/>
                </a:solidFill>
                <a:latin typeface="Arial" pitchFamily="34" charset="0"/>
              </a:rPr>
              <a:t>форматам: гипермаркет, супермаркет, дискаунтер, магазин  у дома, магазины при АЗС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</a:rPr>
              <a:t>Динамика выручки ТОП-20 ритейлеров в форматах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en-US" sz="1000" dirty="0" smtClean="0">
                <a:solidFill>
                  <a:srgbClr val="FF0000"/>
                </a:solidFill>
                <a:latin typeface="Arial Black" pitchFamily="34" charset="0"/>
              </a:rPr>
              <a:t>NEW </a:t>
            </a:r>
            <a:r>
              <a:rPr lang="ru-RU" sz="1000" b="1" dirty="0">
                <a:solidFill>
                  <a:srgbClr val="386294"/>
                </a:solidFill>
                <a:latin typeface="Arial Black" pitchFamily="34" charset="0"/>
              </a:rPr>
              <a:t>рейтинг </a:t>
            </a:r>
            <a:r>
              <a:rPr lang="ru-RU" sz="1000" b="1" dirty="0" smtClean="0">
                <a:solidFill>
                  <a:srgbClr val="FF0000"/>
                </a:solidFill>
                <a:latin typeface="Arial Black" pitchFamily="34" charset="0"/>
              </a:rPr>
              <a:t>ТОП-20</a:t>
            </a:r>
            <a:r>
              <a:rPr lang="ru-RU" sz="1000" b="1" dirty="0" smtClean="0">
                <a:solidFill>
                  <a:srgbClr val="386294"/>
                </a:solidFill>
                <a:latin typeface="Arial Black" pitchFamily="34" charset="0"/>
              </a:rPr>
              <a:t>/ТОП-10 спец. </a:t>
            </a:r>
            <a:r>
              <a:rPr lang="ru-RU" sz="1000" b="1" dirty="0">
                <a:solidFill>
                  <a:srgbClr val="386294"/>
                </a:solidFill>
                <a:latin typeface="Arial Black" pitchFamily="34" charset="0"/>
              </a:rPr>
              <a:t>сетей</a:t>
            </a:r>
          </a:p>
          <a:p>
            <a:pPr marL="171450" indent="-171450">
              <a:lnSpc>
                <a:spcPct val="150000"/>
              </a:lnSpc>
              <a:buFont typeface="Arial" pitchFamily="34" charset="0"/>
              <a:buChar char="•"/>
            </a:pPr>
            <a:endParaRPr lang="ru-RU" sz="1200" b="1" dirty="0">
              <a:solidFill>
                <a:srgbClr val="386294"/>
              </a:solidFill>
              <a:latin typeface="Arial" pitchFamily="34" charset="0"/>
            </a:endParaRPr>
          </a:p>
          <a:p>
            <a:endParaRPr lang="ru-RU" dirty="0"/>
          </a:p>
        </p:txBody>
      </p:sp>
      <p:sp>
        <p:nvSpPr>
          <p:cNvPr id="169" name="Скругленный прямоугольник 168"/>
          <p:cNvSpPr/>
          <p:nvPr/>
        </p:nvSpPr>
        <p:spPr>
          <a:xfrm>
            <a:off x="4393436" y="1836618"/>
            <a:ext cx="915504" cy="642392"/>
          </a:xfrm>
          <a:prstGeom prst="roundRect">
            <a:avLst>
              <a:gd name="adj" fmla="val 10000"/>
            </a:avLst>
          </a:prstGeom>
          <a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t="-9000" b="-9000"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70" name="Скругленный прямоугольник 169"/>
          <p:cNvSpPr/>
          <p:nvPr/>
        </p:nvSpPr>
        <p:spPr>
          <a:xfrm>
            <a:off x="4421217" y="3688568"/>
            <a:ext cx="910676" cy="625822"/>
          </a:xfrm>
          <a:prstGeom prst="roundRect">
            <a:avLst>
              <a:gd name="adj" fmla="val 10000"/>
            </a:avLst>
          </a:prstGeom>
          <a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 l="-41000" r="-41000"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val="2497586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2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57488" y="142852"/>
            <a:ext cx="6115064" cy="928694"/>
          </a:xfrm>
        </p:spPr>
        <p:txBody>
          <a:bodyPr rIns="0">
            <a:normAutofit/>
          </a:bodyPr>
          <a:lstStyle/>
          <a:p>
            <a:pPr algn="r"/>
            <a:r>
              <a:rPr lang="ru-RU" sz="2600" b="1" dirty="0">
                <a:solidFill>
                  <a:schemeClr val="bg1"/>
                </a:solidFill>
                <a:cs typeface="Arial" pitchFamily="34" charset="0"/>
              </a:rPr>
              <a:t>Информация об </a:t>
            </a:r>
            <a:r>
              <a:rPr lang="ru-RU" sz="2600" b="1" dirty="0" smtClean="0">
                <a:solidFill>
                  <a:schemeClr val="bg1"/>
                </a:solidFill>
                <a:cs typeface="Arial" pitchFamily="34" charset="0"/>
              </a:rPr>
              <a:t>Исследовании "Рынок </a:t>
            </a:r>
            <a:r>
              <a:rPr lang="ru-RU" sz="2600" b="1" dirty="0">
                <a:solidFill>
                  <a:schemeClr val="bg1"/>
                </a:solidFill>
                <a:cs typeface="Arial" pitchFamily="34" charset="0"/>
              </a:rPr>
              <a:t>гипермаркетов сетей </a:t>
            </a:r>
            <a:r>
              <a:rPr lang="ru-RU" sz="2600" b="1" dirty="0" smtClean="0">
                <a:solidFill>
                  <a:schemeClr val="bg1"/>
                </a:solidFill>
                <a:cs typeface="Arial" pitchFamily="34" charset="0"/>
              </a:rPr>
              <a:t>FMCG России</a:t>
            </a:r>
            <a:r>
              <a:rPr lang="ru-RU" sz="2600" b="1" dirty="0">
                <a:solidFill>
                  <a:schemeClr val="bg1"/>
                </a:solidFill>
                <a:cs typeface="Arial" pitchFamily="34" charset="0"/>
              </a:rPr>
              <a:t>"</a:t>
            </a: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40000" contrast="-40000"/>
          </a:blip>
          <a:stretch>
            <a:fillRect/>
          </a:stretch>
        </p:blipFill>
        <p:spPr>
          <a:xfrm>
            <a:off x="0" y="6528218"/>
            <a:ext cx="9144000" cy="357166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95317" y="5986876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sp>
        <p:nvSpPr>
          <p:cNvPr id="207" name="Скругленный прямоугольник 206"/>
          <p:cNvSpPr/>
          <p:nvPr/>
        </p:nvSpPr>
        <p:spPr>
          <a:xfrm>
            <a:off x="323528" y="1196752"/>
            <a:ext cx="8677275" cy="392112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ru-RU" sz="2000" b="1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Исследование "Рынок </a:t>
            </a:r>
            <a:r>
              <a:rPr lang="ru-RU" sz="2000" b="1" dirty="0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гипермаркетов сетей </a:t>
            </a:r>
            <a:r>
              <a:rPr lang="en-US" sz="2000" b="1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FMCG </a:t>
            </a:r>
            <a:r>
              <a:rPr lang="ru-RU" sz="2000" b="1" smtClean="0">
                <a:solidFill>
                  <a:schemeClr val="bg1"/>
                </a:solidFill>
                <a:latin typeface="Arial" charset="0"/>
                <a:cs typeface="Times New Roman" pitchFamily="18" charset="0"/>
              </a:rPr>
              <a:t>России":</a:t>
            </a:r>
            <a:endParaRPr lang="ru-RU" sz="20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9876" name="Picture 4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92065" y="1859381"/>
            <a:ext cx="563488" cy="39968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79878" name="Picture 6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036239" y="5461874"/>
            <a:ext cx="603135" cy="44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13" name="TextBox 212"/>
          <p:cNvSpPr txBox="1"/>
          <p:nvPr/>
        </p:nvSpPr>
        <p:spPr>
          <a:xfrm>
            <a:off x="3538597" y="1706959"/>
            <a:ext cx="277018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Анализ рынка и прогноз, развитие формата гипермаркет 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3463162" y="3572973"/>
            <a:ext cx="3005136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Описание </a:t>
            </a:r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</a:rPr>
              <a:t>30</a:t>
            </a:r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 крупнейших </a:t>
            </a:r>
          </a:p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ритейлеров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3639374" y="5320719"/>
            <a:ext cx="2743993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База</a:t>
            </a:r>
            <a:r>
              <a:rPr lang="en-US" sz="1500" b="1" dirty="0" smtClean="0">
                <a:solidFill>
                  <a:srgbClr val="386294"/>
                </a:solidFill>
                <a:latin typeface="Arial Black" pitchFamily="34" charset="0"/>
              </a:rPr>
              <a:t> </a:t>
            </a:r>
            <a:r>
              <a:rPr lang="en-US" sz="1500" b="1" dirty="0" smtClean="0">
                <a:solidFill>
                  <a:srgbClr val="FF0000"/>
                </a:solidFill>
                <a:latin typeface="Arial Black" pitchFamily="34" charset="0"/>
              </a:rPr>
              <a:t>1000</a:t>
            </a:r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 </a:t>
            </a:r>
          </a:p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гипермаркетов</a:t>
            </a:r>
            <a:r>
              <a:rPr lang="en-US" sz="1500" b="1" dirty="0" smtClean="0">
                <a:solidFill>
                  <a:srgbClr val="386294"/>
                </a:solidFill>
                <a:latin typeface="Arial Black" pitchFamily="34" charset="0"/>
              </a:rPr>
              <a:t> FMCG</a:t>
            </a:r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 России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112196" y="1760820"/>
            <a:ext cx="2650084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FF0000"/>
                </a:solidFill>
                <a:latin typeface="Arial Black" pitchFamily="34" charset="0"/>
              </a:rPr>
              <a:t>Расширенная версия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6497667" y="1760820"/>
            <a:ext cx="2531462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600" b="1" dirty="0" smtClean="0">
                <a:solidFill>
                  <a:srgbClr val="FF0000"/>
                </a:solidFill>
                <a:latin typeface="Arial Black" pitchFamily="34" charset="0"/>
              </a:rPr>
              <a:t>Стандартная версия</a:t>
            </a:r>
          </a:p>
        </p:txBody>
      </p:sp>
      <p:sp>
        <p:nvSpPr>
          <p:cNvPr id="219" name="Штриховая стрелка вправо 218"/>
          <p:cNvSpPr/>
          <p:nvPr/>
        </p:nvSpPr>
        <p:spPr>
          <a:xfrm rot="9224262">
            <a:off x="2620961" y="2017542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0" name="Штриховая стрелка вправо 219"/>
          <p:cNvSpPr/>
          <p:nvPr/>
        </p:nvSpPr>
        <p:spPr>
          <a:xfrm rot="10800000">
            <a:off x="2516895" y="4505116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1" name="Штриховая стрелка вправо 220"/>
          <p:cNvSpPr/>
          <p:nvPr/>
        </p:nvSpPr>
        <p:spPr>
          <a:xfrm rot="1909822">
            <a:off x="6125061" y="2054338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2" name="Штриховая стрелка вправо 221"/>
          <p:cNvSpPr/>
          <p:nvPr/>
        </p:nvSpPr>
        <p:spPr>
          <a:xfrm>
            <a:off x="6224647" y="3736046"/>
            <a:ext cx="490769" cy="4195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223" name="Штриховая стрелка вправо 222"/>
          <p:cNvSpPr/>
          <p:nvPr/>
        </p:nvSpPr>
        <p:spPr>
          <a:xfrm rot="12651551">
            <a:off x="2510288" y="5458058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3094044" y="3641986"/>
            <a:ext cx="473121" cy="4731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1" name="TextBox 160"/>
          <p:cNvSpPr txBox="1"/>
          <p:nvPr/>
        </p:nvSpPr>
        <p:spPr>
          <a:xfrm>
            <a:off x="3458492" y="4302628"/>
            <a:ext cx="3082187" cy="7848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Развитие формата "гипермаркет" в </a:t>
            </a:r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</a:rPr>
              <a:t>30</a:t>
            </a:r>
            <a:r>
              <a:rPr lang="ru-RU" sz="1500" b="1" dirty="0" smtClean="0">
                <a:solidFill>
                  <a:srgbClr val="386294"/>
                </a:solidFill>
                <a:latin typeface="Arial Black" pitchFamily="34" charset="0"/>
              </a:rPr>
              <a:t> регионах России</a:t>
            </a:r>
          </a:p>
        </p:txBody>
      </p:sp>
      <p:sp>
        <p:nvSpPr>
          <p:cNvPr id="163" name="Штриховая стрелка вправо 162"/>
          <p:cNvSpPr/>
          <p:nvPr/>
        </p:nvSpPr>
        <p:spPr>
          <a:xfrm rot="10800000">
            <a:off x="2557522" y="2813307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007664" y="4427874"/>
            <a:ext cx="729131" cy="4866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7" name="TextBox 166"/>
          <p:cNvSpPr txBox="1"/>
          <p:nvPr/>
        </p:nvSpPr>
        <p:spPr>
          <a:xfrm>
            <a:off x="2285925" y="6145559"/>
            <a:ext cx="538241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002060"/>
                </a:solidFill>
                <a:latin typeface="Arial Black" pitchFamily="34" charset="0"/>
              </a:rPr>
              <a:t>Дата выхода: </a:t>
            </a:r>
            <a:r>
              <a:rPr lang="en-US" sz="1400" b="1" dirty="0" smtClean="0">
                <a:solidFill>
                  <a:srgbClr val="FF0000"/>
                </a:solidFill>
                <a:latin typeface="Arial Black" pitchFamily="34" charset="0"/>
              </a:rPr>
              <a:t>III</a:t>
            </a:r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 квартал 2015 года</a:t>
            </a:r>
          </a:p>
        </p:txBody>
      </p:sp>
      <p:pic>
        <p:nvPicPr>
          <p:cNvPr id="169" name="Picture 2" descr="\\SERVER-FILE\server_D\public\АНАЛИТИКА (для отдела продаж,обозрев-й и т.д.)\БАЛЕНКО ДАРЬЯ - PUBLIC\Для подготовки презентаций\Библиотека символов\Рейтинги, лидеры\Leadership runners 6.jpg"/>
          <p:cNvPicPr>
            <a:picLocks noChangeAspect="1" noChangeArrowheads="1"/>
          </p:cNvPicPr>
          <p:nvPr/>
        </p:nvPicPr>
        <p:blipFill>
          <a:blip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9073" y="2876099"/>
            <a:ext cx="490301" cy="449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0" name="TextBox 169"/>
          <p:cNvSpPr txBox="1"/>
          <p:nvPr/>
        </p:nvSpPr>
        <p:spPr>
          <a:xfrm>
            <a:off x="3600479" y="2759697"/>
            <a:ext cx="263842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Рейтинги </a:t>
            </a:r>
            <a:r>
              <a:rPr lang="ru-RU" sz="1400" b="1" dirty="0" smtClean="0">
                <a:solidFill>
                  <a:srgbClr val="FF0000"/>
                </a:solidFill>
                <a:latin typeface="Arial Black" pitchFamily="34" charset="0"/>
              </a:rPr>
              <a:t>ТОП-50</a:t>
            </a:r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 сетей </a:t>
            </a:r>
            <a:r>
              <a:rPr lang="en-US" sz="1400" b="1" dirty="0" smtClean="0">
                <a:solidFill>
                  <a:srgbClr val="386294"/>
                </a:solidFill>
                <a:latin typeface="Arial Black" pitchFamily="34" charset="0"/>
              </a:rPr>
              <a:t>FMCG</a:t>
            </a:r>
            <a:r>
              <a:rPr lang="ru-RU" sz="1400" b="1" dirty="0" smtClean="0">
                <a:solidFill>
                  <a:srgbClr val="386294"/>
                </a:solidFill>
                <a:latin typeface="Arial Black" pitchFamily="34" charset="0"/>
              </a:rPr>
              <a:t> в формате "гипермаркет"</a:t>
            </a:r>
          </a:p>
        </p:txBody>
      </p:sp>
      <p:sp>
        <p:nvSpPr>
          <p:cNvPr id="171" name="Штриховая стрелка вправо 170"/>
          <p:cNvSpPr/>
          <p:nvPr/>
        </p:nvSpPr>
        <p:spPr>
          <a:xfrm rot="10800000">
            <a:off x="2530505" y="3665215"/>
            <a:ext cx="490769" cy="409453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sp>
        <p:nvSpPr>
          <p:cNvPr id="172" name="Штриховая стрелка вправо 171"/>
          <p:cNvSpPr/>
          <p:nvPr/>
        </p:nvSpPr>
        <p:spPr>
          <a:xfrm>
            <a:off x="6156355" y="2871597"/>
            <a:ext cx="490769" cy="419500"/>
          </a:xfrm>
          <a:prstGeom prst="stripedRightArrow">
            <a:avLst/>
          </a:prstGeom>
          <a:solidFill>
            <a:schemeClr val="accent1">
              <a:lumMod val="75000"/>
            </a:schemeClr>
          </a:solidFill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16" name="Picture 2" descr="C:\Documents and Settings\FL15_user.FL15\Рабочий стол\Гипермаркет (расширенная)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337" y="2290822"/>
            <a:ext cx="2331077" cy="33016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3" descr="C:\Documents and Settings\FL15_user.FL15\Рабочий стол\Гипермаркет (стандартная)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2167" y="2258246"/>
            <a:ext cx="2336962" cy="33016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508000" dist="38100" dir="5400000" algn="t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TextBox 175"/>
          <p:cNvSpPr txBox="1"/>
          <p:nvPr/>
        </p:nvSpPr>
        <p:spPr>
          <a:xfrm>
            <a:off x="486525" y="5713134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60 тыс. руб.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7190971" y="5713134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4</a:t>
            </a:r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0 тыс. руб.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10149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4"/>
          <p:cNvSpPr txBox="1">
            <a:spLocks noChangeArrowheads="1"/>
          </p:cNvSpPr>
          <p:nvPr/>
        </p:nvSpPr>
        <p:spPr>
          <a:xfrm>
            <a:off x="2879948" y="104775"/>
            <a:ext cx="6087591" cy="928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/>
          <a:lstStyle>
            <a:defPPr>
              <a:defRPr lang="ru-RU"/>
            </a:defPPr>
            <a:lvl1pPr algn="r">
              <a:defRPr sz="24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ct val="0"/>
              </a:spcBef>
              <a:defRPr/>
            </a:pPr>
            <a:r>
              <a:rPr lang="ru-RU" sz="2600" dirty="0" err="1"/>
              <a:t>Геоатласы</a:t>
            </a:r>
            <a:r>
              <a:rPr lang="ru-RU" sz="2600" dirty="0"/>
              <a:t> «Торговые центры и гипермаркеты FMCG и DIY»</a:t>
            </a:r>
          </a:p>
        </p:txBody>
      </p:sp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3983"/>
          <a:stretch>
            <a:fillRect/>
          </a:stretch>
        </p:blipFill>
        <p:spPr bwMode="auto">
          <a:xfrm>
            <a:off x="4067944" y="4149080"/>
            <a:ext cx="1061845" cy="19952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" name="Прямоугольник 16"/>
          <p:cNvSpPr/>
          <p:nvPr/>
        </p:nvSpPr>
        <p:spPr>
          <a:xfrm>
            <a:off x="1619672" y="1095127"/>
            <a:ext cx="1277163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</a:rPr>
              <a:t>Москва</a:t>
            </a:r>
            <a:endParaRPr lang="ru-RU" sz="2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>
            <a:off x="5436096" y="1078067"/>
            <a:ext cx="240380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 smtClean="0">
                <a:solidFill>
                  <a:schemeClr val="accent1">
                    <a:lumMod val="75000"/>
                  </a:schemeClr>
                </a:solidFill>
              </a:rPr>
              <a:t>Санкт-Петербург</a:t>
            </a:r>
            <a:endParaRPr lang="ru-RU" sz="2400" b="1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3568" y="1507411"/>
            <a:ext cx="3384376" cy="47299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Стрелка вправо 9"/>
          <p:cNvSpPr/>
          <p:nvPr/>
        </p:nvSpPr>
        <p:spPr>
          <a:xfrm>
            <a:off x="107504" y="4941168"/>
            <a:ext cx="1944216" cy="125042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ru-RU" sz="2400" b="1" dirty="0" smtClean="0"/>
              <a:t>40 тыс. руб</a:t>
            </a:r>
            <a:r>
              <a:rPr lang="ru-RU" sz="2000" b="1" dirty="0" smtClean="0"/>
              <a:t>.</a:t>
            </a:r>
            <a:endParaRPr lang="ru-RU" sz="2000" b="1" dirty="0"/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82669" y="3212976"/>
            <a:ext cx="1205155" cy="27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2800" y="1499186"/>
            <a:ext cx="3384376" cy="4738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" name="Группа 5"/>
          <p:cNvGrpSpPr/>
          <p:nvPr/>
        </p:nvGrpSpPr>
        <p:grpSpPr>
          <a:xfrm>
            <a:off x="7020272" y="4941168"/>
            <a:ext cx="2123728" cy="1250428"/>
            <a:chOff x="7596336" y="5301208"/>
            <a:chExt cx="1407721" cy="844672"/>
          </a:xfrm>
        </p:grpSpPr>
        <p:sp>
          <p:nvSpPr>
            <p:cNvPr id="7" name="Стрелка вправо 6"/>
            <p:cNvSpPr/>
            <p:nvPr/>
          </p:nvSpPr>
          <p:spPr>
            <a:xfrm rot="10800000">
              <a:off x="7596336" y="5301208"/>
              <a:ext cx="1338448" cy="844672"/>
            </a:xfrm>
            <a:prstGeom prst="right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rtlCol="0" anchor="ctr"/>
            <a:lstStyle/>
            <a:p>
              <a:pPr lvl="0" algn="ctr"/>
              <a:endParaRPr lang="ru-RU" sz="1400" dirty="0">
                <a:solidFill>
                  <a:prstClr val="white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7818615" y="5540920"/>
              <a:ext cx="1185442" cy="330914"/>
            </a:xfrm>
            <a:prstGeom prst="rect">
              <a:avLst/>
            </a:prstGeom>
          </p:spPr>
          <p:txBody>
            <a:bodyPr wrap="none" lIns="0" rIns="0">
              <a:spAutoFit/>
            </a:bodyPr>
            <a:lstStyle/>
            <a:p>
              <a:pPr lvl="0" algn="ctr"/>
              <a:r>
                <a:rPr lang="ru-RU" sz="2400" b="1" dirty="0" smtClean="0">
                  <a:solidFill>
                    <a:prstClr val="white"/>
                  </a:solidFill>
                </a:rPr>
                <a:t>30 тыс. руб.</a:t>
              </a:r>
              <a:endParaRPr lang="ru-RU" sz="2400" b="1" dirty="0">
                <a:solidFill>
                  <a:prstClr val="white"/>
                </a:solidFill>
              </a:endParaRPr>
            </a:p>
          </p:txBody>
        </p:sp>
      </p:grp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67246" y="3226320"/>
            <a:ext cx="1205155" cy="27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1070" y="3851668"/>
            <a:ext cx="3168352" cy="2053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0812" y="3851668"/>
            <a:ext cx="3168352" cy="2053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697422223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4"/>
          <p:cNvSpPr>
            <a:spLocks noChangeArrowheads="1"/>
          </p:cNvSpPr>
          <p:nvPr/>
        </p:nvSpPr>
        <p:spPr bwMode="auto">
          <a:xfrm>
            <a:off x="2805088" y="142875"/>
            <a:ext cx="6115050" cy="928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/>
          <a:lstStyle/>
          <a:p>
            <a:pPr algn="r">
              <a:spcBef>
                <a:spcPct val="0"/>
              </a:spcBef>
              <a:defRPr/>
            </a:pP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ea typeface="+mj-ea"/>
                <a:cs typeface="Arial" pitchFamily="34" charset="0"/>
              </a:rPr>
              <a:t>Услуги "Тематические новости" </a:t>
            </a:r>
          </a:p>
          <a:p>
            <a:pPr algn="r">
              <a:spcBef>
                <a:spcPct val="0"/>
              </a:spcBef>
              <a:defRPr/>
            </a:pP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ea typeface="+mj-ea"/>
                <a:cs typeface="Arial" pitchFamily="34" charset="0"/>
              </a:rPr>
              <a:t>и 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"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ea typeface="+mj-ea"/>
                <a:cs typeface="Arial" pitchFamily="34" charset="0"/>
              </a:rPr>
              <a:t>Отраслевые обзоры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"</a:t>
            </a:r>
            <a:endParaRPr lang="ru-RU" sz="2400" b="1" dirty="0">
              <a:solidFill>
                <a:schemeClr val="bg1"/>
              </a:solidFill>
              <a:latin typeface="Arial" pitchFamily="34" charset="0"/>
              <a:ea typeface="+mj-ea"/>
              <a:cs typeface="Arial" pitchFamily="34" charset="0"/>
            </a:endParaRPr>
          </a:p>
        </p:txBody>
      </p:sp>
      <p:pic>
        <p:nvPicPr>
          <p:cNvPr id="175" name="Рисунок 174" descr="j0433941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319313" y="3190883"/>
            <a:ext cx="457200" cy="457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6" name="Рисунок 175" descr="j0433941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1985938" y="3602046"/>
            <a:ext cx="457200" cy="457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77" name="Рисунок 176" descr="j0433941.pn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700313" y="3571883"/>
            <a:ext cx="457200" cy="45720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9" name="Группа 64"/>
          <p:cNvGrpSpPr>
            <a:grpSpLocks/>
          </p:cNvGrpSpPr>
          <p:nvPr/>
        </p:nvGrpSpPr>
        <p:grpSpPr bwMode="auto">
          <a:xfrm>
            <a:off x="-142908" y="2751750"/>
            <a:ext cx="1496360" cy="1275303"/>
            <a:chOff x="285750" y="1062029"/>
            <a:chExt cx="1285875" cy="1270035"/>
          </a:xfrm>
        </p:grpSpPr>
        <p:sp>
          <p:nvSpPr>
            <p:cNvPr id="179" name="TextBox 178"/>
            <p:cNvSpPr txBox="1"/>
            <p:nvPr/>
          </p:nvSpPr>
          <p:spPr bwMode="auto">
            <a:xfrm>
              <a:off x="285750" y="2071535"/>
              <a:ext cx="1285875" cy="260529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 smtClean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Конкуренты</a:t>
              </a:r>
              <a:endParaRPr lang="ru-RU" sz="1100" b="1" dirty="0">
                <a:solidFill>
                  <a:schemeClr val="accent1">
                    <a:lumMod val="7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180" name="Picture 36" descr="D:\010.pn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47700" y="1062029"/>
              <a:ext cx="561975" cy="1152360"/>
            </a:xfrm>
            <a:prstGeom prst="rect">
              <a:avLst/>
            </a:prstGeom>
            <a:noFill/>
            <a:effectLst>
              <a:outerShdw blurRad="317500" dist="63500" dir="2700000" algn="l" rotWithShape="0">
                <a:prstClr val="black">
                  <a:alpha val="50000"/>
                </a:prstClr>
              </a:outerShdw>
            </a:effectLst>
          </p:spPr>
        </p:pic>
      </p:grpSp>
      <p:grpSp>
        <p:nvGrpSpPr>
          <p:cNvPr id="10" name="Группа 63"/>
          <p:cNvGrpSpPr>
            <a:grpSpLocks/>
          </p:cNvGrpSpPr>
          <p:nvPr/>
        </p:nvGrpSpPr>
        <p:grpSpPr bwMode="auto">
          <a:xfrm>
            <a:off x="357158" y="1571613"/>
            <a:ext cx="1496360" cy="1265740"/>
            <a:chOff x="500063" y="3143248"/>
            <a:chExt cx="1285875" cy="1260502"/>
          </a:xfrm>
        </p:grpSpPr>
        <p:sp>
          <p:nvSpPr>
            <p:cNvPr id="182" name="TextBox 181"/>
            <p:cNvSpPr txBox="1"/>
            <p:nvPr/>
          </p:nvSpPr>
          <p:spPr bwMode="auto">
            <a:xfrm>
              <a:off x="500063" y="4143223"/>
              <a:ext cx="1285875" cy="260527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Поставщики</a:t>
              </a:r>
            </a:p>
          </p:txBody>
        </p:sp>
        <p:pic>
          <p:nvPicPr>
            <p:cNvPr id="183" name="Picture 33" descr="D:\002.png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866776" y="3143248"/>
              <a:ext cx="552450" cy="11428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317500" dist="63500" dir="2700000" algn="l" rotWithShape="0">
                <a:prstClr val="black">
                  <a:alpha val="50000"/>
                </a:prstClr>
              </a:outerShdw>
            </a:effectLst>
          </p:spPr>
        </p:pic>
      </p:grpSp>
      <p:grpSp>
        <p:nvGrpSpPr>
          <p:cNvPr id="11" name="Группа 62"/>
          <p:cNvGrpSpPr>
            <a:grpSpLocks/>
          </p:cNvGrpSpPr>
          <p:nvPr/>
        </p:nvGrpSpPr>
        <p:grpSpPr bwMode="auto">
          <a:xfrm>
            <a:off x="1479338" y="1214421"/>
            <a:ext cx="1163836" cy="1284865"/>
            <a:chOff x="2643188" y="3643314"/>
            <a:chExt cx="1000118" cy="1279943"/>
          </a:xfrm>
        </p:grpSpPr>
        <p:sp>
          <p:nvSpPr>
            <p:cNvPr id="185" name="TextBox 184"/>
            <p:cNvSpPr txBox="1"/>
            <p:nvPr/>
          </p:nvSpPr>
          <p:spPr bwMode="auto">
            <a:xfrm>
              <a:off x="2643188" y="4662649"/>
              <a:ext cx="1000118" cy="26060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Клиенты</a:t>
              </a:r>
            </a:p>
          </p:txBody>
        </p:sp>
        <p:pic>
          <p:nvPicPr>
            <p:cNvPr id="186" name="Picture 26" descr="D:\001.png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868611" y="3643314"/>
              <a:ext cx="549271" cy="11431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outerShdw blurRad="317500" dist="63500" dir="2700000" algn="l" rotWithShape="0">
                <a:prstClr val="black">
                  <a:alpha val="50000"/>
                </a:prstClr>
              </a:outerShdw>
            </a:effectLst>
          </p:spPr>
        </p:pic>
      </p:grpSp>
      <p:sp>
        <p:nvSpPr>
          <p:cNvPr id="187" name="Стрелка вправо 186"/>
          <p:cNvSpPr/>
          <p:nvPr/>
        </p:nvSpPr>
        <p:spPr>
          <a:xfrm rot="1402950">
            <a:off x="1063633" y="3455143"/>
            <a:ext cx="822702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grpSp>
        <p:nvGrpSpPr>
          <p:cNvPr id="12" name="Группа 59"/>
          <p:cNvGrpSpPr>
            <a:grpSpLocks/>
          </p:cNvGrpSpPr>
          <p:nvPr/>
        </p:nvGrpSpPr>
        <p:grpSpPr bwMode="auto">
          <a:xfrm>
            <a:off x="3695700" y="2692528"/>
            <a:ext cx="1804994" cy="1446592"/>
            <a:chOff x="7215188" y="1000109"/>
            <a:chExt cx="1785937" cy="1507448"/>
          </a:xfrm>
        </p:grpSpPr>
        <p:sp>
          <p:nvSpPr>
            <p:cNvPr id="193" name="TextBox 192"/>
            <p:cNvSpPr txBox="1"/>
            <p:nvPr/>
          </p:nvSpPr>
          <p:spPr bwMode="auto">
            <a:xfrm>
              <a:off x="7215188" y="2058543"/>
              <a:ext cx="1785937" cy="449014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Государственные органы</a:t>
              </a:r>
            </a:p>
          </p:txBody>
        </p:sp>
        <p:pic>
          <p:nvPicPr>
            <p:cNvPr id="194" name="Picture 39" descr="D:\Untitled-1.png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7553326" y="1000109"/>
              <a:ext cx="1109661" cy="999721"/>
            </a:xfrm>
            <a:prstGeom prst="rect">
              <a:avLst/>
            </a:prstGeom>
            <a:noFill/>
            <a:effectLst>
              <a:outerShdw blurRad="317500" dist="63500" dir="2700000" algn="ctr" rotWithShape="0">
                <a:prstClr val="black">
                  <a:alpha val="50000"/>
                </a:prstClr>
              </a:outerShdw>
            </a:effectLst>
          </p:spPr>
        </p:pic>
      </p:grpSp>
      <p:grpSp>
        <p:nvGrpSpPr>
          <p:cNvPr id="13" name="Группа 60"/>
          <p:cNvGrpSpPr>
            <a:grpSpLocks/>
          </p:cNvGrpSpPr>
          <p:nvPr/>
        </p:nvGrpSpPr>
        <p:grpSpPr bwMode="auto">
          <a:xfrm>
            <a:off x="3265329" y="1571612"/>
            <a:ext cx="1735299" cy="1208789"/>
            <a:chOff x="7215218" y="2928934"/>
            <a:chExt cx="1714500" cy="1259607"/>
          </a:xfrm>
        </p:grpSpPr>
        <p:sp>
          <p:nvSpPr>
            <p:cNvPr id="196" name="TextBox 195"/>
            <p:cNvSpPr txBox="1"/>
            <p:nvPr/>
          </p:nvSpPr>
          <p:spPr bwMode="auto">
            <a:xfrm>
              <a:off x="7215218" y="3915933"/>
              <a:ext cx="1714500" cy="27260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Нормативные акты</a:t>
              </a:r>
            </a:p>
          </p:txBody>
        </p:sp>
        <p:pic>
          <p:nvPicPr>
            <p:cNvPr id="197" name="Picture 41" descr="D:\My-Documents.png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7520018" y="2928934"/>
              <a:ext cx="1104900" cy="1104424"/>
            </a:xfrm>
            <a:prstGeom prst="rect">
              <a:avLst/>
            </a:prstGeom>
            <a:noFill/>
            <a:effectLst>
              <a:outerShdw blurRad="317500" dist="63500" dir="2700000" algn="ctr" rotWithShape="0">
                <a:srgbClr val="000000">
                  <a:alpha val="50000"/>
                </a:srgbClr>
              </a:outerShdw>
            </a:effectLst>
          </p:spPr>
        </p:pic>
      </p:grpSp>
      <p:grpSp>
        <p:nvGrpSpPr>
          <p:cNvPr id="14" name="Группа 34"/>
          <p:cNvGrpSpPr>
            <a:grpSpLocks/>
          </p:cNvGrpSpPr>
          <p:nvPr/>
        </p:nvGrpSpPr>
        <p:grpSpPr bwMode="auto">
          <a:xfrm>
            <a:off x="2537488" y="1285858"/>
            <a:ext cx="962942" cy="1271224"/>
            <a:chOff x="5500691" y="3609976"/>
            <a:chExt cx="1147762" cy="1325045"/>
          </a:xfrm>
        </p:grpSpPr>
        <p:sp>
          <p:nvSpPr>
            <p:cNvPr id="199" name="TextBox 198"/>
            <p:cNvSpPr txBox="1"/>
            <p:nvPr/>
          </p:nvSpPr>
          <p:spPr bwMode="auto">
            <a:xfrm>
              <a:off x="5502277" y="4662335"/>
              <a:ext cx="1144585" cy="27268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accent1">
                      <a:lumMod val="75000"/>
                    </a:schemeClr>
                  </a:solidFill>
                  <a:latin typeface="Arial" pitchFamily="34" charset="0"/>
                  <a:cs typeface="Arial" pitchFamily="34" charset="0"/>
                </a:rPr>
                <a:t>СМИ</a:t>
              </a:r>
            </a:p>
          </p:txBody>
        </p:sp>
        <p:pic>
          <p:nvPicPr>
            <p:cNvPr id="200" name="Picture 19" descr="D:\News2.png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5500691" y="3609976"/>
              <a:ext cx="1147762" cy="1147595"/>
            </a:xfrm>
            <a:prstGeom prst="rect">
              <a:avLst/>
            </a:prstGeom>
            <a:noFill/>
            <a:effectLst>
              <a:outerShdw blurRad="317500" dist="63500" dir="2700000" sx="102000" sy="102000" algn="ctr" rotWithShape="0">
                <a:prstClr val="black">
                  <a:alpha val="30000"/>
                </a:prstClr>
              </a:outerShdw>
            </a:effectLst>
          </p:spPr>
        </p:pic>
      </p:grpSp>
      <p:sp>
        <p:nvSpPr>
          <p:cNvPr id="201" name="Стрелка вправо 200"/>
          <p:cNvSpPr/>
          <p:nvPr/>
        </p:nvSpPr>
        <p:spPr>
          <a:xfrm rot="20197050" flipH="1">
            <a:off x="3121033" y="3466145"/>
            <a:ext cx="822702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02" name="Стрелка вправо 201"/>
          <p:cNvSpPr/>
          <p:nvPr/>
        </p:nvSpPr>
        <p:spPr>
          <a:xfrm rot="2223835">
            <a:off x="1613590" y="3017285"/>
            <a:ext cx="540000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04" name="Стрелка вправо 203"/>
          <p:cNvSpPr/>
          <p:nvPr/>
        </p:nvSpPr>
        <p:spPr>
          <a:xfrm rot="19376165" flipH="1">
            <a:off x="2985190" y="2989604"/>
            <a:ext cx="540000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05" name="Стрелка вправо 204"/>
          <p:cNvSpPr/>
          <p:nvPr/>
        </p:nvSpPr>
        <p:spPr>
          <a:xfrm rot="15506255" flipH="1">
            <a:off x="2210695" y="2827101"/>
            <a:ext cx="360000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06" name="Стрелка вправо 205"/>
          <p:cNvSpPr/>
          <p:nvPr/>
        </p:nvSpPr>
        <p:spPr>
          <a:xfrm rot="6093745">
            <a:off x="2667895" y="2827101"/>
            <a:ext cx="360000" cy="130403"/>
          </a:xfrm>
          <a:prstGeom prst="rightArrow">
            <a:avLst>
              <a:gd name="adj1" fmla="val 50000"/>
              <a:gd name="adj2" fmla="val 88788"/>
            </a:avLst>
          </a:prstGeom>
          <a:gradFill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16200000" scaled="0"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207" name="Стрелка вправо 206"/>
          <p:cNvSpPr/>
          <p:nvPr/>
        </p:nvSpPr>
        <p:spPr>
          <a:xfrm rot="16200000" flipH="1">
            <a:off x="2301937" y="4198862"/>
            <a:ext cx="609598" cy="422446"/>
          </a:xfrm>
          <a:prstGeom prst="rightArrow">
            <a:avLst>
              <a:gd name="adj1" fmla="val 50000"/>
              <a:gd name="adj2" fmla="val 74358"/>
            </a:avLst>
          </a:prstGeom>
          <a:gradFill flip="none" rotWithShape="1">
            <a:gsLst>
              <a:gs pos="0">
                <a:srgbClr val="DCEBF5"/>
              </a:gs>
              <a:gs pos="8000">
                <a:srgbClr val="83A7C3"/>
              </a:gs>
              <a:gs pos="13000">
                <a:srgbClr val="768FB9"/>
              </a:gs>
              <a:gs pos="21001">
                <a:srgbClr val="83A7C3"/>
              </a:gs>
              <a:gs pos="52000">
                <a:srgbClr val="FFFFFF"/>
              </a:gs>
              <a:gs pos="56000">
                <a:srgbClr val="9C6563"/>
              </a:gs>
              <a:gs pos="58000">
                <a:srgbClr val="80302D"/>
              </a:gs>
              <a:gs pos="71001">
                <a:srgbClr val="C0524E"/>
              </a:gs>
              <a:gs pos="94000">
                <a:srgbClr val="EBDAD4"/>
              </a:gs>
              <a:gs pos="100000">
                <a:srgbClr val="55261C"/>
              </a:gs>
            </a:gsLst>
            <a:lin ang="10800000" scaled="1"/>
            <a:tileRect/>
          </a:gradFill>
          <a:ln w="12700">
            <a:solidFill>
              <a:schemeClr val="tx2">
                <a:lumMod val="40000"/>
                <a:lumOff val="60000"/>
              </a:schemeClr>
            </a:solidFill>
          </a:ln>
          <a:effectLst>
            <a:outerShdw blurRad="50800" dist="381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/>
          </a:p>
        </p:txBody>
      </p:sp>
      <p:graphicFrame>
        <p:nvGraphicFramePr>
          <p:cNvPr id="208" name="Схема 207"/>
          <p:cNvGraphicFramePr/>
          <p:nvPr>
            <p:extLst>
              <p:ext uri="{D42A27DB-BD31-4B8C-83A1-F6EECF244321}">
                <p14:modId xmlns:p14="http://schemas.microsoft.com/office/powerpoint/2010/main" val="3645361302"/>
              </p:ext>
            </p:extLst>
          </p:nvPr>
        </p:nvGraphicFramePr>
        <p:xfrm>
          <a:off x="5500694" y="1268760"/>
          <a:ext cx="3463794" cy="214406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0" r:lo="rId11" r:qs="rId12" r:cs="rId13"/>
          </a:graphicData>
        </a:graphic>
      </p:graphicFrame>
      <p:sp>
        <p:nvSpPr>
          <p:cNvPr id="178" name="TextBox 177"/>
          <p:cNvSpPr txBox="1"/>
          <p:nvPr/>
        </p:nvSpPr>
        <p:spPr>
          <a:xfrm>
            <a:off x="680742" y="4643446"/>
            <a:ext cx="389119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2400" b="1" i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Тематические новости</a:t>
            </a:r>
          </a:p>
          <a:p>
            <a:pPr algn="ctr"/>
            <a:r>
              <a:rPr lang="ru-RU" sz="2400" b="1" i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и </a:t>
            </a:r>
          </a:p>
          <a:p>
            <a:pPr algn="ctr"/>
            <a:r>
              <a:rPr lang="ru-RU" sz="2400" b="1" i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Отраслевые обзоры</a:t>
            </a:r>
            <a:endParaRPr lang="ru-RU" sz="2400" b="1" i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48" name="Группа 47"/>
          <p:cNvGrpSpPr/>
          <p:nvPr/>
        </p:nvGrpSpPr>
        <p:grpSpPr>
          <a:xfrm>
            <a:off x="6272531" y="2996952"/>
            <a:ext cx="1670721" cy="3097920"/>
            <a:chOff x="6272531" y="2996952"/>
            <a:chExt cx="1670721" cy="3097920"/>
          </a:xfrm>
        </p:grpSpPr>
        <p:grpSp>
          <p:nvGrpSpPr>
            <p:cNvPr id="34" name="Группа 33"/>
            <p:cNvGrpSpPr/>
            <p:nvPr/>
          </p:nvGrpSpPr>
          <p:grpSpPr>
            <a:xfrm>
              <a:off x="6272531" y="2996952"/>
              <a:ext cx="1670721" cy="3097920"/>
              <a:chOff x="-3736567" y="1844824"/>
              <a:chExt cx="1670721" cy="3097920"/>
            </a:xfrm>
          </p:grpSpPr>
          <p:grpSp>
            <p:nvGrpSpPr>
              <p:cNvPr id="35" name="Группа 20"/>
              <p:cNvGrpSpPr/>
              <p:nvPr/>
            </p:nvGrpSpPr>
            <p:grpSpPr>
              <a:xfrm>
                <a:off x="-3736567" y="1844824"/>
                <a:ext cx="1670721" cy="3097920"/>
                <a:chOff x="-3736567" y="1844824"/>
                <a:chExt cx="1670721" cy="3097920"/>
              </a:xfrm>
            </p:grpSpPr>
            <p:pic>
              <p:nvPicPr>
                <p:cNvPr id="38" name="Picture 2"/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clrChange>
                    <a:clrFrom>
                      <a:srgbClr val="FFFFFF"/>
                    </a:clrFrom>
                    <a:clrTo>
                      <a:srgbClr val="FFFFFF">
                        <a:alpha val="0"/>
                      </a:srgbClr>
                    </a:clrTo>
                  </a:clrChange>
                </a:blip>
                <a:srcRect b="3094"/>
                <a:stretch>
                  <a:fillRect/>
                </a:stretch>
              </p:blipFill>
              <p:spPr bwMode="auto">
                <a:xfrm flipH="1">
                  <a:off x="-3636912" y="1844824"/>
                  <a:ext cx="1571066" cy="309792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grpSp>
              <p:nvGrpSpPr>
                <p:cNvPr id="39" name="Группа 17"/>
                <p:cNvGrpSpPr/>
                <p:nvPr/>
              </p:nvGrpSpPr>
              <p:grpSpPr>
                <a:xfrm rot="175971">
                  <a:off x="-3736567" y="2561733"/>
                  <a:ext cx="1614218" cy="1109581"/>
                  <a:chOff x="-3736640" y="2488223"/>
                  <a:chExt cx="1614218" cy="1109581"/>
                </a:xfrm>
              </p:grpSpPr>
              <p:pic>
                <p:nvPicPr>
                  <p:cNvPr id="42" name="Picture 1"/>
                  <p:cNvPicPr>
                    <a:picLocks noChangeAspect="1" noChangeArrowheads="1"/>
                  </p:cNvPicPr>
                  <p:nvPr/>
                </p:nvPicPr>
                <p:blipFill>
                  <a:blip r:embed="rId16" cstate="print"/>
                  <a:srcRect l="50197" t="6999" r="13780" b="2534"/>
                  <a:stretch>
                    <a:fillRect/>
                  </a:stretch>
                </p:blipFill>
                <p:spPr bwMode="auto">
                  <a:xfrm rot="21192259">
                    <a:off x="-3015097" y="2501767"/>
                    <a:ext cx="892675" cy="1096037"/>
                  </a:xfrm>
                  <a:prstGeom prst="parallelogram">
                    <a:avLst>
                      <a:gd name="adj" fmla="val 14614"/>
                    </a:avLst>
                  </a:prstGeom>
                  <a:noFill/>
                  <a:ln w="9525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>
                    <a:outerShdw blurRad="190500" dist="38100" algn="l" rotWithShape="0">
                      <a:prstClr val="black">
                        <a:alpha val="40000"/>
                      </a:prstClr>
                    </a:outerShdw>
                  </a:effectLst>
                </p:spPr>
              </p:pic>
              <p:sp>
                <p:nvSpPr>
                  <p:cNvPr id="40" name="Параллелограмм 39"/>
                  <p:cNvSpPr/>
                  <p:nvPr/>
                </p:nvSpPr>
                <p:spPr>
                  <a:xfrm rot="546399" flipH="1">
                    <a:off x="-3736640" y="2488223"/>
                    <a:ext cx="918968" cy="1098000"/>
                  </a:xfrm>
                  <a:prstGeom prst="parallelogram">
                    <a:avLst>
                      <a:gd name="adj" fmla="val 29264"/>
                    </a:avLst>
                  </a:prstGeom>
                  <a:solidFill>
                    <a:schemeClr val="bg1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ru-RU" dirty="0">
                      <a:ln w="3175">
                        <a:solidFill>
                          <a:schemeClr val="tx1"/>
                        </a:solidFill>
                      </a:ln>
                      <a:solidFill>
                        <a:schemeClr val="bg1"/>
                      </a:solidFill>
                    </a:endParaRPr>
                  </a:p>
                </p:txBody>
              </p:sp>
            </p:grpSp>
          </p:grpSp>
          <p:pic>
            <p:nvPicPr>
              <p:cNvPr id="37" name="Picture 2"/>
              <p:cNvPicPr>
                <a:picLocks noChangeArrowheads="1"/>
              </p:cNvPicPr>
              <p:nvPr/>
            </p:nvPicPr>
            <p:blipFill>
              <a:blip r:embed="rId15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 l="83884" t="31459" r="4194" b="60855"/>
              <a:stretch>
                <a:fillRect/>
              </a:stretch>
            </p:blipFill>
            <p:spPr bwMode="auto">
              <a:xfrm rot="12164107" flipH="1">
                <a:off x="-2289505" y="3003056"/>
                <a:ext cx="187284" cy="270000"/>
              </a:xfrm>
              <a:prstGeom prst="ellipse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pic>
          <p:nvPicPr>
            <p:cNvPr id="46" name="Picture 2"/>
            <p:cNvPicPr>
              <a:picLocks noChangeAspect="1" noChangeArrowheads="1"/>
            </p:cNvPicPr>
            <p:nvPr/>
          </p:nvPicPr>
          <p:blipFill>
            <a:blip r:embed="rId1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83884" t="31459" r="4194" b="60339"/>
            <a:stretch>
              <a:fillRect/>
            </a:stretch>
          </p:blipFill>
          <p:spPr bwMode="auto">
            <a:xfrm rot="1657303" flipH="1">
              <a:off x="6317424" y="4033539"/>
              <a:ext cx="187284" cy="262186"/>
            </a:xfrm>
            <a:prstGeom prst="ellipse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7" name="Скругленный прямоугольник 46"/>
            <p:cNvSpPr/>
            <p:nvPr/>
          </p:nvSpPr>
          <p:spPr>
            <a:xfrm rot="21540000">
              <a:off x="7047824" y="3757591"/>
              <a:ext cx="43200" cy="1116001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 w="63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 dirty="0"/>
            </a:p>
          </p:txBody>
        </p:sp>
      </p:grpSp>
    </p:spTree>
    <p:extLst>
      <p:ext uri="{BB962C8B-B14F-4D97-AF65-F5344CB8AC3E}">
        <p14:creationId xmlns:p14="http://schemas.microsoft.com/office/powerpoint/2010/main" val="3745392298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56"/>
          <p:cNvGrpSpPr/>
          <p:nvPr/>
        </p:nvGrpSpPr>
        <p:grpSpPr>
          <a:xfrm>
            <a:off x="1539870" y="1412205"/>
            <a:ext cx="2460625" cy="4000500"/>
            <a:chOff x="1539871" y="1571625"/>
            <a:chExt cx="2460625" cy="4000500"/>
          </a:xfrm>
        </p:grpSpPr>
        <p:pic>
          <p:nvPicPr>
            <p:cNvPr id="36865" name="Picture 2"/>
            <p:cNvPicPr>
              <a:picLocks noChangeAspect="1" noChangeArrowheads="1"/>
            </p:cNvPicPr>
            <p:nvPr/>
          </p:nvPicPr>
          <p:blipFill>
            <a:blip r:embed="rId3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1539871" y="1571625"/>
              <a:ext cx="2460625" cy="4000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6876" name="Picture 2"/>
            <p:cNvPicPr>
              <a:picLocks noChangeAspect="1" noChangeArrowheads="1"/>
            </p:cNvPicPr>
            <p:nvPr/>
          </p:nvPicPr>
          <p:blipFill>
            <a:blip r:embed="rId4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 l="49432" t="29852" r="34451" b="65897"/>
            <a:stretch>
              <a:fillRect/>
            </a:stretch>
          </p:blipFill>
          <p:spPr bwMode="auto">
            <a:xfrm>
              <a:off x="2325684" y="3643313"/>
              <a:ext cx="322262" cy="111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53" name="Скругленный прямоугольник 152"/>
          <p:cNvSpPr/>
          <p:nvPr/>
        </p:nvSpPr>
        <p:spPr>
          <a:xfrm>
            <a:off x="574922" y="1340768"/>
            <a:ext cx="4717157" cy="928687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09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870198" y="116632"/>
            <a:ext cx="8229600" cy="928688"/>
          </a:xfrm>
        </p:spPr>
        <p:txBody>
          <a:bodyPr>
            <a:normAutofit/>
          </a:bodyPr>
          <a:lstStyle/>
          <a:p>
            <a:pPr algn="r" eaLnBrk="1" hangingPunct="1">
              <a:defRPr/>
            </a:pP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Спасибо за внимание!</a:t>
            </a:r>
          </a:p>
        </p:txBody>
      </p:sp>
      <p:sp>
        <p:nvSpPr>
          <p:cNvPr id="36872" name="Содержимое 151"/>
          <p:cNvSpPr>
            <a:spLocks noGrp="1"/>
          </p:cNvSpPr>
          <p:nvPr>
            <p:ph sz="half" idx="4294967295"/>
          </p:nvPr>
        </p:nvSpPr>
        <p:spPr>
          <a:xfrm>
            <a:off x="4763" y="1412776"/>
            <a:ext cx="5972175" cy="614363"/>
          </a:xfrm>
        </p:spPr>
        <p:txBody>
          <a:bodyPr>
            <a:noAutofit/>
          </a:bodyPr>
          <a:lstStyle/>
          <a:p>
            <a:pPr algn="ctr">
              <a:buFontTx/>
              <a:buNone/>
            </a:pPr>
            <a:r>
              <a:rPr lang="ru-RU" sz="40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Ваши вопросы?</a:t>
            </a:r>
          </a:p>
        </p:txBody>
      </p:sp>
      <p:sp>
        <p:nvSpPr>
          <p:cNvPr id="155" name="Прямоугольник 154"/>
          <p:cNvSpPr/>
          <p:nvPr/>
        </p:nvSpPr>
        <p:spPr>
          <a:xfrm>
            <a:off x="2868501" y="2745502"/>
            <a:ext cx="6072230" cy="21236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Тема </a:t>
            </a:r>
            <a:r>
              <a:rPr lang="ru-RU" sz="28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презентации:</a:t>
            </a:r>
            <a:endParaRPr lang="ru-RU" sz="2800" b="1" dirty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  <a:p>
            <a:pPr algn="ctr">
              <a:defRPr/>
            </a:pPr>
            <a:r>
              <a:rPr lang="ru-RU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 продукте «Состояние </a:t>
            </a:r>
            <a:r>
              <a:rPr lang="ru-RU" sz="2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потребительского рынка </a:t>
            </a:r>
            <a:r>
              <a:rPr lang="ru-RU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 </a:t>
            </a:r>
            <a:r>
              <a:rPr lang="ru-RU" sz="2600" b="1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Рейтинг торговых сетей FMCG РФ</a:t>
            </a:r>
            <a:r>
              <a:rPr lang="ru-RU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»</a:t>
            </a:r>
          </a:p>
          <a:p>
            <a:pPr algn="ctr">
              <a:defRPr/>
            </a:pPr>
            <a:r>
              <a:rPr lang="ru-RU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Итоги </a:t>
            </a:r>
            <a:r>
              <a:rPr lang="en-US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I </a:t>
            </a:r>
            <a:r>
              <a:rPr lang="ru-RU" sz="2600" b="1" dirty="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полугодия 2015 года</a:t>
            </a:r>
            <a:endParaRPr lang="ru-RU" sz="2600" b="1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Arial" pitchFamily="34" charset="0"/>
              <a:cs typeface="Arial" pitchFamily="34" charset="0"/>
            </a:endParaRPr>
          </a:p>
        </p:txBody>
      </p:sp>
      <p:sp>
        <p:nvSpPr>
          <p:cNvPr id="11" name="Содержимое 151"/>
          <p:cNvSpPr txBox="1">
            <a:spLocks/>
          </p:cNvSpPr>
          <p:nvPr/>
        </p:nvSpPr>
        <p:spPr bwMode="auto">
          <a:xfrm>
            <a:off x="2560265" y="5164608"/>
            <a:ext cx="5972175" cy="928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normAutofit fontScale="85000" lnSpcReduction="20000"/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ru-RU" kern="0" dirty="0" smtClean="0">
                <a:ea typeface="Arial Unicode MS" pitchFamily="34" charset="-128"/>
                <a:cs typeface="Times New Roman" pitchFamily="18" charset="0"/>
              </a:rPr>
              <a:t>Полную версию исследования </a:t>
            </a:r>
            <a: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  <a:t>Вы 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</a:rPr>
              <a:t>можете </a:t>
            </a:r>
            <a: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  <a:t>приобрести </a:t>
            </a:r>
            <a:b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</a:br>
            <a: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  <a:t>в </a:t>
            </a:r>
            <a:r>
              <a:rPr lang="ru-RU" kern="0" dirty="0" err="1" smtClean="0">
                <a:latin typeface="+mn-lt"/>
                <a:ea typeface="Arial Unicode MS" pitchFamily="34" charset="-128"/>
                <a:cs typeface="Times New Roman" pitchFamily="18" charset="0"/>
              </a:rPr>
              <a:t>интернет-магазине</a:t>
            </a:r>
            <a: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  <a:t> </a:t>
            </a:r>
            <a:r>
              <a:rPr lang="en-US" kern="0" dirty="0" smtClean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www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.</a:t>
            </a:r>
            <a:r>
              <a:rPr lang="en-US" kern="0" dirty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infoline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.</a:t>
            </a:r>
            <a:r>
              <a:rPr lang="en-US" kern="0" dirty="0" err="1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spb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.</a:t>
            </a:r>
            <a:r>
              <a:rPr lang="en-US" kern="0" dirty="0" err="1" smtClean="0">
                <a:latin typeface="+mn-lt"/>
                <a:ea typeface="Arial Unicode MS" pitchFamily="34" charset="-128"/>
                <a:cs typeface="Times New Roman" pitchFamily="18" charset="0"/>
                <a:hlinkClick r:id="rId5"/>
              </a:rPr>
              <a:t>ru</a:t>
            </a:r>
            <a:r>
              <a:rPr lang="ru-RU" kern="0" dirty="0" smtClean="0">
                <a:latin typeface="+mn-lt"/>
                <a:ea typeface="Arial Unicode MS" pitchFamily="34" charset="-128"/>
                <a:cs typeface="Times New Roman" pitchFamily="18" charset="0"/>
              </a:rPr>
              <a:t>,</a:t>
            </a:r>
            <a:endParaRPr lang="ru-RU" kern="0" dirty="0">
              <a:latin typeface="+mn-lt"/>
              <a:ea typeface="Arial Unicode MS" pitchFamily="34" charset="-128"/>
              <a:cs typeface="Times New Roman" pitchFamily="18" charset="0"/>
            </a:endParaRPr>
          </a:p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ru-RU" kern="0" dirty="0" smtClean="0">
                <a:ea typeface="Arial Unicode MS" pitchFamily="34" charset="-128"/>
                <a:cs typeface="Times New Roman" pitchFamily="18" charset="0"/>
              </a:rPr>
              <a:t>заказать по 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</a:rPr>
              <a:t>телефонам (495) 772-7640, (812) 322-6848 </a:t>
            </a:r>
          </a:p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</a:rPr>
              <a:t>или по почте: </a:t>
            </a:r>
            <a:r>
              <a:rPr lang="ru-RU" kern="0" dirty="0" err="1">
                <a:latin typeface="+mn-lt"/>
                <a:ea typeface="Arial Unicode MS" pitchFamily="34" charset="-128"/>
                <a:cs typeface="Times New Roman" pitchFamily="18" charset="0"/>
                <a:hlinkClick r:id="rId6"/>
              </a:rPr>
              <a:t>mail@infoline.spb.ru</a:t>
            </a:r>
            <a:r>
              <a:rPr lang="ru-RU" kern="0" dirty="0">
                <a:latin typeface="+mn-lt"/>
                <a:ea typeface="Arial Unicode MS" pitchFamily="34" charset="-128"/>
                <a:cs typeface="Times New Roman" pitchFamily="18" charset="0"/>
              </a:rPr>
              <a:t>.</a:t>
            </a:r>
            <a:endParaRPr lang="ru-RU" kern="0" dirty="0">
              <a:latin typeface="Arial Unicode MS" pitchFamily="34" charset="-128"/>
              <a:ea typeface="Arial Unicode MS" pitchFamily="34" charset="-128"/>
              <a:cs typeface="Times New Roman" pitchFamily="18" charset="0"/>
            </a:endParaRPr>
          </a:p>
          <a:p>
            <a:pPr marL="342900" indent="-342900" eaLnBrk="0" hangingPunct="0">
              <a:spcBef>
                <a:spcPct val="20000"/>
              </a:spcBef>
              <a:buFontTx/>
              <a:buChar char="•"/>
              <a:defRPr/>
            </a:pPr>
            <a:endParaRPr lang="ru-RU" sz="3200" kern="0" dirty="0">
              <a:latin typeface="+mn-lt"/>
            </a:endParaRPr>
          </a:p>
        </p:txBody>
      </p:sp>
    </p:spTree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5496" y="2262188"/>
            <a:ext cx="2643187" cy="309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" name="Picture 2" descr="D:\Проект INFOLine\Шаблон - Новый дизайн\Лого\Лого-для-сайта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43625" y="1366838"/>
            <a:ext cx="2643188" cy="990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" name="Содержимое 159"/>
          <p:cNvSpPr txBox="1">
            <a:spLocks/>
          </p:cNvSpPr>
          <p:nvPr/>
        </p:nvSpPr>
        <p:spPr>
          <a:xfrm>
            <a:off x="179512" y="1486792"/>
            <a:ext cx="5792663" cy="707886"/>
          </a:xfrm>
          <a:prstGeom prst="rect">
            <a:avLst/>
          </a:prstGeom>
        </p:spPr>
        <p:txBody>
          <a:bodyPr vert="horz" wrap="square" lIns="91440" tIns="45720" rIns="91440" bIns="45720" rtlCol="0">
            <a:sp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buFontTx/>
              <a:buNone/>
              <a:defRPr/>
            </a:pPr>
            <a:r>
              <a:rPr lang="ru-RU" sz="2000" b="1" dirty="0" smtClean="0">
                <a:solidFill>
                  <a:srgbClr val="002060"/>
                </a:solidFill>
              </a:rPr>
              <a:t>«</a:t>
            </a:r>
            <a:r>
              <a:rPr lang="en-US" sz="2000" b="1" dirty="0" smtClean="0">
                <a:solidFill>
                  <a:srgbClr val="002060"/>
                </a:solidFill>
              </a:rPr>
              <a:t>INFOLine</a:t>
            </a:r>
            <a:r>
              <a:rPr lang="ru-RU" sz="2000" b="1" dirty="0" smtClean="0">
                <a:solidFill>
                  <a:srgbClr val="002060"/>
                </a:solidFill>
              </a:rPr>
              <a:t>»  -  партнер по исследованиям </a:t>
            </a:r>
            <a:br>
              <a:rPr lang="ru-RU" sz="2000" b="1" dirty="0" smtClean="0">
                <a:solidFill>
                  <a:srgbClr val="002060"/>
                </a:solidFill>
              </a:rPr>
            </a:br>
            <a:r>
              <a:rPr lang="ru-RU" sz="2000" b="1" dirty="0" smtClean="0">
                <a:solidFill>
                  <a:srgbClr val="002060"/>
                </a:solidFill>
              </a:rPr>
              <a:t>крупнейших ритейлеров и поставщиков </a:t>
            </a:r>
            <a:r>
              <a:rPr lang="en-US" sz="2000" b="1" dirty="0" smtClean="0">
                <a:solidFill>
                  <a:srgbClr val="002060"/>
                </a:solidFill>
              </a:rPr>
              <a:t>FMCG</a:t>
            </a:r>
            <a:endParaRPr lang="ru-RU" sz="2000" b="1" dirty="0" smtClean="0">
              <a:solidFill>
                <a:srgbClr val="002060"/>
              </a:solidFill>
            </a:endParaRPr>
          </a:p>
        </p:txBody>
      </p:sp>
      <p:pic>
        <p:nvPicPr>
          <p:cNvPr id="7" name="Picture 2" descr="billa logo_yellow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915816" y="3284984"/>
            <a:ext cx="828930" cy="3600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8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274279" y="3886731"/>
            <a:ext cx="601977" cy="244553"/>
          </a:xfrm>
          <a:prstGeom prst="roundRect">
            <a:avLst>
              <a:gd name="adj" fmla="val 16667"/>
            </a:avLst>
          </a:prstGeom>
          <a:ln>
            <a:noFill/>
          </a:ln>
          <a:effectLst/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</p:spPr>
      </p:pic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6" cstate="print"/>
          <a:srcRect t="7243" b="7901"/>
          <a:stretch>
            <a:fillRect/>
          </a:stretch>
        </p:blipFill>
        <p:spPr bwMode="auto">
          <a:xfrm>
            <a:off x="6749392" y="3244928"/>
            <a:ext cx="576503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0" name="Picture 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116772" y="3746752"/>
            <a:ext cx="574971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1" name="Picture 4"/>
          <p:cNvPicPr>
            <a:picLocks noChangeAspect="1" noChangeArrowheads="1"/>
          </p:cNvPicPr>
          <p:nvPr/>
        </p:nvPicPr>
        <p:blipFill>
          <a:blip r:embed="rId8" cstate="print"/>
          <a:srcRect l="5859" t="23438" r="6249" b="17968"/>
          <a:stretch>
            <a:fillRect/>
          </a:stretch>
        </p:blipFill>
        <p:spPr bwMode="auto">
          <a:xfrm>
            <a:off x="7812360" y="3717032"/>
            <a:ext cx="702000" cy="46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2" name="Picture 4" descr="{75259844-32DB-A44C-9FEF-46A7FAEAEDC1}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652120" y="3429000"/>
            <a:ext cx="924694" cy="258914"/>
          </a:xfrm>
          <a:prstGeom prst="rect">
            <a:avLst/>
          </a:prstGeom>
          <a:noFill/>
        </p:spPr>
      </p:pic>
      <p:pic>
        <p:nvPicPr>
          <p:cNvPr id="13" name="Picture 6" descr="http://im8-tub.yandex.net/i?id=190981551-06"/>
          <p:cNvPicPr>
            <a:picLocks noChangeAspect="1" noChangeArrowheads="1"/>
          </p:cNvPicPr>
          <p:nvPr/>
        </p:nvPicPr>
        <p:blipFill>
          <a:blip r:embed="rId10" cstate="print"/>
          <a:srcRect t="25200" b="34481"/>
          <a:stretch>
            <a:fillRect/>
          </a:stretch>
        </p:blipFill>
        <p:spPr bwMode="auto">
          <a:xfrm>
            <a:off x="5452424" y="3867744"/>
            <a:ext cx="714375" cy="288032"/>
          </a:xfrm>
          <a:prstGeom prst="rect">
            <a:avLst/>
          </a:prstGeom>
          <a:noFill/>
        </p:spPr>
      </p:pic>
      <p:pic>
        <p:nvPicPr>
          <p:cNvPr id="14" name="Picture 8" descr="http://im0-tub.yandex.net/i?id=157749386-07"/>
          <p:cNvPicPr>
            <a:picLocks noChangeAspect="1" noChangeArrowheads="1"/>
          </p:cNvPicPr>
          <p:nvPr/>
        </p:nvPicPr>
        <p:blipFill>
          <a:blip r:embed="rId11" cstate="print"/>
          <a:srcRect t="20807" b="16772"/>
          <a:stretch>
            <a:fillRect/>
          </a:stretch>
        </p:blipFill>
        <p:spPr bwMode="auto">
          <a:xfrm>
            <a:off x="7373616" y="3184784"/>
            <a:ext cx="1008112" cy="504346"/>
          </a:xfrm>
          <a:prstGeom prst="rect">
            <a:avLst/>
          </a:prstGeom>
          <a:noFill/>
        </p:spPr>
      </p:pic>
      <p:pic>
        <p:nvPicPr>
          <p:cNvPr id="15" name="Picture 7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51920" y="3068960"/>
            <a:ext cx="415683" cy="5449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6" name="Скругленный прямоугольник 15"/>
          <p:cNvSpPr/>
          <p:nvPr/>
        </p:nvSpPr>
        <p:spPr>
          <a:xfrm>
            <a:off x="2987824" y="2780928"/>
            <a:ext cx="1224136" cy="288032"/>
          </a:xfrm>
          <a:prstGeom prst="roundRect">
            <a:avLst/>
          </a:prstGeom>
          <a:blipFill rotWithShape="0">
            <a:blip r:embed="rId13" cstate="print"/>
            <a:stretch>
              <a:fillRect/>
            </a:stretch>
          </a:blipFill>
          <a:effectLst/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pic>
        <p:nvPicPr>
          <p:cNvPr id="17" name="Picture 4"/>
          <p:cNvPicPr>
            <a:picLocks noChangeAspect="1" noChangeArrowheads="1"/>
          </p:cNvPicPr>
          <p:nvPr/>
        </p:nvPicPr>
        <p:blipFill>
          <a:blip r:embed="rId14" cstate="print"/>
          <a:srcRect l="-1479" t="32432" r="-3698" b="33679"/>
          <a:stretch>
            <a:fillRect/>
          </a:stretch>
        </p:blipFill>
        <p:spPr bwMode="auto">
          <a:xfrm>
            <a:off x="4355976" y="2852936"/>
            <a:ext cx="1728192" cy="357349"/>
          </a:xfrm>
          <a:prstGeom prst="roundRect">
            <a:avLst/>
          </a:prstGeom>
          <a:solidFill>
            <a:sysClr val="window" lastClr="FFFFFF"/>
          </a:solidFill>
          <a:ln w="9525">
            <a:noFill/>
            <a:miter lim="800000"/>
            <a:headEnd/>
            <a:tailEnd/>
          </a:ln>
        </p:spPr>
      </p:pic>
      <p:pic>
        <p:nvPicPr>
          <p:cNvPr id="18" name="Picture 1"/>
          <p:cNvPicPr>
            <a:picLocks noChangeAspect="1" noChangeArrowheads="1"/>
          </p:cNvPicPr>
          <p:nvPr/>
        </p:nvPicPr>
        <p:blipFill>
          <a:blip r:embed="rId15" cstate="print"/>
          <a:srcRect r="37002"/>
          <a:stretch>
            <a:fillRect/>
          </a:stretch>
        </p:blipFill>
        <p:spPr bwMode="auto">
          <a:xfrm>
            <a:off x="4364869" y="3260601"/>
            <a:ext cx="1143235" cy="461768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13"/>
          <p:cNvPicPr>
            <a:picLocks noChangeAspect="1" noChangeArrowheads="1"/>
          </p:cNvPicPr>
          <p:nvPr/>
        </p:nvPicPr>
        <p:blipFill>
          <a:blip r:embed="rId16" cstate="print"/>
          <a:srcRect/>
          <a:stretch>
            <a:fillRect/>
          </a:stretch>
        </p:blipFill>
        <p:spPr bwMode="auto">
          <a:xfrm>
            <a:off x="3059832" y="3861048"/>
            <a:ext cx="1080120" cy="323458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12"/>
          <p:cNvPicPr>
            <a:picLocks noChangeAspect="1" noChangeArrowheads="1"/>
          </p:cNvPicPr>
          <p:nvPr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4292439" y="3821696"/>
            <a:ext cx="1071649" cy="364360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9"/>
          <p:cNvPicPr>
            <a:picLocks noChangeAspect="1" noChangeArrowheads="1"/>
          </p:cNvPicPr>
          <p:nvPr/>
        </p:nvPicPr>
        <p:blipFill>
          <a:blip r:embed="rId18" cstate="print"/>
          <a:srcRect t="30316" b="28342"/>
          <a:stretch>
            <a:fillRect/>
          </a:stretch>
        </p:blipFill>
        <p:spPr bwMode="auto">
          <a:xfrm>
            <a:off x="7596336" y="2780928"/>
            <a:ext cx="828000" cy="3423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2" name="Picture 6"/>
          <p:cNvPicPr>
            <a:picLocks noChangeAspect="1" noChangeArrowheads="1"/>
          </p:cNvPicPr>
          <p:nvPr/>
        </p:nvPicPr>
        <p:blipFill>
          <a:blip r:embed="rId19" cstate="print"/>
          <a:srcRect/>
          <a:stretch>
            <a:fillRect/>
          </a:stretch>
        </p:blipFill>
        <p:spPr bwMode="auto">
          <a:xfrm>
            <a:off x="6156176" y="2708920"/>
            <a:ext cx="1259708" cy="4547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Rectangle 4"/>
          <p:cNvSpPr txBox="1">
            <a:spLocks noChangeArrowheads="1"/>
          </p:cNvSpPr>
          <p:nvPr/>
        </p:nvSpPr>
        <p:spPr>
          <a:xfrm>
            <a:off x="3923928" y="116632"/>
            <a:ext cx="5139983" cy="928694"/>
          </a:xfrm>
          <a:prstGeom prst="rect">
            <a:avLst/>
          </a:prstGeom>
        </p:spPr>
        <p:txBody>
          <a:bodyPr vert="horz" lIns="91440" tIns="45720" rIns="0" bIns="45720" rtlCol="0" anchor="ctr">
            <a:noAutofit/>
          </a:bodyPr>
          <a:lstStyle/>
          <a:p>
            <a:pPr algn="r">
              <a:spcBef>
                <a:spcPct val="0"/>
              </a:spcBef>
              <a:defRPr/>
            </a:pPr>
            <a:r>
              <a:rPr lang="ru-RU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О компании "</a:t>
            </a:r>
            <a:r>
              <a:rPr lang="en-US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INFOLine</a:t>
            </a:r>
            <a:r>
              <a:rPr lang="ru-RU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"</a:t>
            </a:r>
          </a:p>
        </p:txBody>
      </p:sp>
      <p:sp>
        <p:nvSpPr>
          <p:cNvPr id="24" name="Rectangle 2"/>
          <p:cNvSpPr txBox="1">
            <a:spLocks noChangeArrowheads="1"/>
          </p:cNvSpPr>
          <p:nvPr/>
        </p:nvSpPr>
        <p:spPr>
          <a:xfrm>
            <a:off x="2195736" y="4824589"/>
            <a:ext cx="4680520" cy="764651"/>
          </a:xfrm>
          <a:prstGeom prst="rect">
            <a:avLst/>
          </a:prstGeom>
        </p:spPr>
        <p:txBody>
          <a:bodyPr anchor="ctr"/>
          <a:lstStyle/>
          <a:p>
            <a:pPr algn="ctr">
              <a:defRPr/>
            </a:pPr>
            <a:r>
              <a:rPr lang="ru-RU" sz="2800" b="1" dirty="0">
                <a:ln w="17780">
                  <a:solidFill>
                    <a:srgbClr val="C00000">
                      <a:alpha val="90000"/>
                    </a:srgbClr>
                  </a:solidFill>
                  <a:prstDash val="solid"/>
                  <a:miter lim="800000"/>
                </a:ln>
                <a:solidFill>
                  <a:prstClr val="white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Мы гордимся </a:t>
            </a:r>
            <a:r>
              <a:rPr lang="ru-RU" sz="2800" b="1" dirty="0" smtClean="0">
                <a:ln w="17780">
                  <a:solidFill>
                    <a:srgbClr val="C00000">
                      <a:alpha val="90000"/>
                    </a:srgbClr>
                  </a:solidFill>
                  <a:prstDash val="solid"/>
                  <a:miter lim="800000"/>
                </a:ln>
                <a:solidFill>
                  <a:prstClr val="white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клиентами. </a:t>
            </a:r>
          </a:p>
          <a:p>
            <a:pPr algn="ctr">
              <a:defRPr/>
            </a:pPr>
            <a:r>
              <a:rPr lang="ru-RU" sz="2800" b="1" dirty="0" smtClean="0">
                <a:ln w="17780">
                  <a:solidFill>
                    <a:srgbClr val="C00000">
                      <a:alpha val="90000"/>
                    </a:srgbClr>
                  </a:solidFill>
                  <a:prstDash val="solid"/>
                  <a:miter lim="800000"/>
                </a:ln>
                <a:solidFill>
                  <a:prstClr val="white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Они </a:t>
            </a:r>
            <a:r>
              <a:rPr lang="ru-RU" sz="2800" b="1" dirty="0">
                <a:ln w="17780">
                  <a:solidFill>
                    <a:srgbClr val="C00000">
                      <a:alpha val="90000"/>
                    </a:srgbClr>
                  </a:solidFill>
                  <a:prstDash val="solid"/>
                  <a:miter lim="800000"/>
                </a:ln>
                <a:solidFill>
                  <a:prstClr val="white"/>
                </a:solidFill>
                <a:effectLst>
                  <a:outerShdw blurRad="25500" dist="23000" dir="7020000" algn="tl">
                    <a:srgbClr val="000000">
                      <a:alpha val="50000"/>
                    </a:srgbClr>
                  </a:outerShdw>
                </a:effectLst>
                <a:latin typeface="Arial" pitchFamily="34" charset="0"/>
                <a:cs typeface="Arial" pitchFamily="34" charset="0"/>
              </a:rPr>
              <a:t>рекомендуют нас</a:t>
            </a:r>
          </a:p>
        </p:txBody>
      </p:sp>
      <p:sp>
        <p:nvSpPr>
          <p:cNvPr id="25" name="Содержимое 159"/>
          <p:cNvSpPr txBox="1">
            <a:spLocks/>
          </p:cNvSpPr>
          <p:nvPr/>
        </p:nvSpPr>
        <p:spPr bwMode="auto">
          <a:xfrm>
            <a:off x="315913" y="5601434"/>
            <a:ext cx="8572500" cy="7078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ctr" eaLnBrk="0" hangingPunct="0">
              <a:spcBef>
                <a:spcPct val="20000"/>
              </a:spcBef>
              <a:defRPr/>
            </a:pPr>
            <a:r>
              <a:rPr lang="ru-RU" sz="2000" b="1" kern="0" dirty="0">
                <a:solidFill>
                  <a:srgbClr val="002060"/>
                </a:solidFill>
              </a:rPr>
              <a:t>«</a:t>
            </a:r>
            <a:r>
              <a:rPr lang="en-US" sz="2000" b="1" kern="0" dirty="0">
                <a:solidFill>
                  <a:srgbClr val="002060"/>
                </a:solidFill>
              </a:rPr>
              <a:t>INFOLine</a:t>
            </a:r>
            <a:r>
              <a:rPr lang="ru-RU" sz="2000" b="1" kern="0" dirty="0">
                <a:solidFill>
                  <a:srgbClr val="002060"/>
                </a:solidFill>
              </a:rPr>
              <a:t>» </a:t>
            </a:r>
            <a:r>
              <a:rPr lang="en-US" sz="2000" b="1" kern="0" dirty="0" smtClean="0">
                <a:solidFill>
                  <a:srgbClr val="002060"/>
                </a:solidFill>
              </a:rPr>
              <a:t>- </a:t>
            </a:r>
            <a:r>
              <a:rPr lang="ru-RU" sz="2000" b="1" kern="0" dirty="0" smtClean="0">
                <a:solidFill>
                  <a:srgbClr val="002060"/>
                </a:solidFill>
              </a:rPr>
              <a:t>10</a:t>
            </a:r>
            <a:r>
              <a:rPr lang="en-US" sz="2000" b="1" kern="0" dirty="0" smtClean="0">
                <a:solidFill>
                  <a:srgbClr val="002060"/>
                </a:solidFill>
              </a:rPr>
              <a:t> </a:t>
            </a:r>
            <a:r>
              <a:rPr lang="ru-RU" sz="2000" b="1" kern="0" dirty="0" smtClean="0">
                <a:solidFill>
                  <a:srgbClr val="002060"/>
                </a:solidFill>
              </a:rPr>
              <a:t>лет успешных проектов в сфере исследований </a:t>
            </a:r>
            <a:br>
              <a:rPr lang="ru-RU" sz="2000" b="1" kern="0" dirty="0" smtClean="0">
                <a:solidFill>
                  <a:srgbClr val="002060"/>
                </a:solidFill>
              </a:rPr>
            </a:br>
            <a:r>
              <a:rPr lang="ru-RU" sz="2000" b="1" kern="0" dirty="0" smtClean="0">
                <a:solidFill>
                  <a:srgbClr val="002060"/>
                </a:solidFill>
              </a:rPr>
              <a:t>розничной торговли  </a:t>
            </a:r>
            <a:r>
              <a:rPr lang="en-US" sz="2000" b="1" kern="0" dirty="0" smtClean="0">
                <a:solidFill>
                  <a:srgbClr val="002060"/>
                </a:solidFill>
              </a:rPr>
              <a:t>FMCG</a:t>
            </a:r>
            <a:r>
              <a:rPr lang="ru-RU" sz="2000" b="1" kern="0" dirty="0">
                <a:solidFill>
                  <a:srgbClr val="002060"/>
                </a:solidFill>
              </a:rPr>
              <a:t> </a:t>
            </a:r>
            <a:r>
              <a:rPr lang="ru-RU" sz="2000" b="1" kern="0" dirty="0" smtClean="0">
                <a:solidFill>
                  <a:srgbClr val="002060"/>
                </a:solidFill>
              </a:rPr>
              <a:t>и </a:t>
            </a:r>
            <a:r>
              <a:rPr lang="en-US" sz="2000" b="1" kern="0" dirty="0" smtClean="0">
                <a:solidFill>
                  <a:srgbClr val="002060"/>
                </a:solidFill>
              </a:rPr>
              <a:t>Non-Food</a:t>
            </a:r>
            <a:endParaRPr lang="ru-RU" sz="2000" b="1" kern="0" dirty="0">
              <a:solidFill>
                <a:srgbClr val="002060"/>
              </a:solidFill>
            </a:endParaRPr>
          </a:p>
        </p:txBody>
      </p:sp>
      <p:pic>
        <p:nvPicPr>
          <p:cNvPr id="26" name="Picture 11"/>
          <p:cNvPicPr>
            <a:picLocks noChangeAspect="1" noChangeArrowheads="1"/>
          </p:cNvPicPr>
          <p:nvPr/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4195956" y="2315682"/>
            <a:ext cx="1089721" cy="50219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7" name="Picture 4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0828" y="2132856"/>
            <a:ext cx="758128" cy="612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10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7224" b="13876"/>
          <a:stretch>
            <a:fillRect/>
          </a:stretch>
        </p:blipFill>
        <p:spPr bwMode="auto">
          <a:xfrm>
            <a:off x="5452424" y="2442364"/>
            <a:ext cx="826279" cy="284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9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7784" y="4387317"/>
            <a:ext cx="1078253" cy="2658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7"/>
          <p:cNvPicPr>
            <a:picLocks noChangeAspect="1" noChangeArrowheads="1"/>
          </p:cNvPicPr>
          <p:nvPr/>
        </p:nvPicPr>
        <p:blipFill>
          <a:blip r:embed="rId24" cstate="print"/>
          <a:srcRect/>
          <a:stretch>
            <a:fillRect/>
          </a:stretch>
        </p:blipFill>
        <p:spPr bwMode="auto">
          <a:xfrm>
            <a:off x="3995936" y="4324059"/>
            <a:ext cx="813378" cy="3290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1" name="Picture 15"/>
          <p:cNvPicPr>
            <a:picLocks noChangeAspect="1" noChangeArrowheads="1"/>
          </p:cNvPicPr>
          <p:nvPr/>
        </p:nvPicPr>
        <p:blipFill>
          <a:blip r:embed="rId25" cstate="print"/>
          <a:srcRect/>
          <a:stretch>
            <a:fillRect/>
          </a:stretch>
        </p:blipFill>
        <p:spPr bwMode="auto">
          <a:xfrm>
            <a:off x="6569972" y="2357438"/>
            <a:ext cx="1228725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2" name="Picture 9"/>
          <p:cNvPicPr>
            <a:picLocks noChangeAspect="1" noChangeArrowheads="1"/>
          </p:cNvPicPr>
          <p:nvPr/>
        </p:nvPicPr>
        <p:blipFill>
          <a:blip r:embed="rId26" cstate="print"/>
          <a:srcRect/>
          <a:stretch>
            <a:fillRect/>
          </a:stretch>
        </p:blipFill>
        <p:spPr bwMode="auto">
          <a:xfrm>
            <a:off x="7653454" y="4278680"/>
            <a:ext cx="815984" cy="4614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" name="Picture 4"/>
          <p:cNvPicPr>
            <a:picLocks noChangeAspect="1" noChangeArrowheads="1"/>
          </p:cNvPicPr>
          <p:nvPr/>
        </p:nvPicPr>
        <p:blipFill>
          <a:blip r:embed="rId27" cstate="print"/>
          <a:srcRect/>
          <a:stretch>
            <a:fillRect/>
          </a:stretch>
        </p:blipFill>
        <p:spPr bwMode="auto">
          <a:xfrm>
            <a:off x="8010337" y="2348880"/>
            <a:ext cx="431428" cy="314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31" t="9910"/>
          <a:stretch/>
        </p:blipFill>
        <p:spPr bwMode="auto">
          <a:xfrm>
            <a:off x="6156176" y="4227917"/>
            <a:ext cx="607207" cy="5629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2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4048" y="4285777"/>
            <a:ext cx="896118" cy="3416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4205158"/>
            <a:ext cx="618227" cy="61822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59327669"/>
      </p:ext>
    </p:extLst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 txBox="1">
            <a:spLocks noChangeArrowheads="1"/>
          </p:cNvSpPr>
          <p:nvPr/>
        </p:nvSpPr>
        <p:spPr>
          <a:xfrm>
            <a:off x="2285984" y="116632"/>
            <a:ext cx="6777927" cy="928694"/>
          </a:xfrm>
          <a:prstGeom prst="rect">
            <a:avLst/>
          </a:prstGeom>
        </p:spPr>
        <p:txBody>
          <a:bodyPr vert="horz" lIns="91440" tIns="45720" rIns="0" bIns="45720" rtlCol="0" anchor="ctr">
            <a:noAutofit/>
          </a:bodyPr>
          <a:lstStyle/>
          <a:p>
            <a:pPr algn="r">
              <a:spcBef>
                <a:spcPct val="0"/>
              </a:spcBef>
              <a:defRPr/>
            </a:pPr>
            <a:r>
              <a:rPr lang="ru-RU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Рейтинг торговых сетей </a:t>
            </a:r>
            <a:r>
              <a:rPr lang="en-US" sz="24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FCMG</a:t>
            </a:r>
            <a:r>
              <a:rPr lang="ru-RU" sz="24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 </a:t>
            </a:r>
          </a:p>
          <a:p>
            <a:pPr algn="r">
              <a:spcBef>
                <a:spcPct val="0"/>
              </a:spcBef>
              <a:defRPr/>
            </a:pPr>
            <a:r>
              <a:rPr lang="ru-RU" sz="24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Итоги </a:t>
            </a:r>
            <a:r>
              <a:rPr lang="en-US" sz="24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I </a:t>
            </a:r>
            <a:r>
              <a:rPr lang="ru-RU" sz="24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полугодия 2015 года</a:t>
            </a:r>
            <a:endParaRPr lang="en-US" sz="2400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Скругленный прямоугольник 60"/>
          <p:cNvSpPr/>
          <p:nvPr/>
        </p:nvSpPr>
        <p:spPr>
          <a:xfrm>
            <a:off x="4325168" y="1196752"/>
            <a:ext cx="4724028" cy="1062450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spcBef>
                <a:spcPct val="0"/>
              </a:spcBef>
              <a:defRPr/>
            </a:pPr>
            <a:r>
              <a:rPr lang="ru-RU" sz="1400" dirty="0">
                <a:solidFill>
                  <a:schemeClr val="bg1"/>
                </a:solidFill>
                <a:latin typeface="Arial Black" pitchFamily="34" charset="0"/>
              </a:rPr>
              <a:t>Отраслевой обзор  "Состояние потребительского рынка </a:t>
            </a:r>
            <a:r>
              <a:rPr lang="ru-RU" sz="1400" dirty="0" smtClean="0">
                <a:solidFill>
                  <a:schemeClr val="bg1"/>
                </a:solidFill>
                <a:latin typeface="Arial Black" pitchFamily="34" charset="0"/>
              </a:rPr>
              <a:t>и </a:t>
            </a:r>
            <a:r>
              <a:rPr lang="ru-RU" sz="1400" dirty="0">
                <a:solidFill>
                  <a:schemeClr val="bg1"/>
                </a:solidFill>
                <a:latin typeface="Arial Black" pitchFamily="34" charset="0"/>
              </a:rPr>
              <a:t>Рейтинг торговых сетей FMCG РФ: </a:t>
            </a:r>
            <a:r>
              <a:rPr lang="ru-RU" sz="1400" dirty="0" smtClean="0">
                <a:solidFill>
                  <a:schemeClr val="bg1"/>
                </a:solidFill>
                <a:latin typeface="Arial Black" pitchFamily="34" charset="0"/>
              </a:rPr>
              <a:t>Итоги </a:t>
            </a:r>
            <a:r>
              <a:rPr lang="en-US" sz="1400" dirty="0" smtClean="0">
                <a:solidFill>
                  <a:schemeClr val="bg1"/>
                </a:solidFill>
                <a:latin typeface="Arial Black" pitchFamily="34" charset="0"/>
              </a:rPr>
              <a:t>I </a:t>
            </a:r>
            <a:r>
              <a:rPr lang="ru-RU" sz="1400" dirty="0" smtClean="0">
                <a:solidFill>
                  <a:schemeClr val="bg1"/>
                </a:solidFill>
                <a:latin typeface="Arial Black" pitchFamily="34" charset="0"/>
              </a:rPr>
              <a:t>полугодия 2015 года" </a:t>
            </a:r>
            <a:endParaRPr lang="ru-RU" sz="1400" b="1" dirty="0" smtClean="0">
              <a:solidFill>
                <a:schemeClr val="bg1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51520" y="5229200"/>
            <a:ext cx="3751838" cy="8771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1700" dirty="0" smtClean="0">
                <a:solidFill>
                  <a:srgbClr val="002060"/>
                </a:solidFill>
                <a:latin typeface="Arial Black" pitchFamily="34" charset="0"/>
              </a:rPr>
              <a:t>Дата выхода: </a:t>
            </a:r>
            <a:r>
              <a:rPr lang="ru-RU" sz="1700" dirty="0" smtClean="0">
                <a:solidFill>
                  <a:srgbClr val="FF0000"/>
                </a:solidFill>
                <a:latin typeface="Arial Black" pitchFamily="34" charset="0"/>
              </a:rPr>
              <a:t>август 2015</a:t>
            </a:r>
          </a:p>
          <a:p>
            <a:pPr>
              <a:lnSpc>
                <a:spcPct val="150000"/>
              </a:lnSpc>
            </a:pPr>
            <a:r>
              <a:rPr lang="ru-RU" sz="1700" dirty="0" smtClean="0">
                <a:solidFill>
                  <a:srgbClr val="002060"/>
                </a:solidFill>
                <a:latin typeface="Arial Black" pitchFamily="34" charset="0"/>
              </a:rPr>
              <a:t>Цена (без НДС):</a:t>
            </a:r>
            <a:r>
              <a:rPr lang="ru-RU" sz="1700" dirty="0" smtClean="0">
                <a:latin typeface="Arial Black" pitchFamily="34" charset="0"/>
              </a:rPr>
              <a:t> </a:t>
            </a:r>
            <a:r>
              <a:rPr lang="ru-RU" sz="1700" dirty="0" smtClean="0">
                <a:solidFill>
                  <a:srgbClr val="FF0000"/>
                </a:solidFill>
                <a:latin typeface="Arial Black" pitchFamily="34" charset="0"/>
              </a:rPr>
              <a:t>90 000 руб.</a:t>
            </a:r>
            <a:endParaRPr lang="ru-RU" sz="1700" dirty="0">
              <a:solidFill>
                <a:srgbClr val="FF0000"/>
              </a:solidFill>
              <a:latin typeface="Arial Black" pitchFamily="34" charset="0"/>
            </a:endParaRPr>
          </a:p>
        </p:txBody>
      </p:sp>
      <p:pic>
        <p:nvPicPr>
          <p:cNvPr id="5" name="Picture 2" descr="\\Server-file\торговые сети\!Рейтинг торговых сетей FMCG\РАБОЧИЕ ФАЙЛЫ!!!!!!!!!!!!\квази-продукты\Итоги 2014 года\Безымянный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2259" y="1279923"/>
            <a:ext cx="2658922" cy="3774419"/>
          </a:xfrm>
          <a:prstGeom prst="rect">
            <a:avLst/>
          </a:prstGeom>
          <a:noFill/>
          <a:effectLst>
            <a:glow rad="88900">
              <a:schemeClr val="tx1">
                <a:alpha val="40000"/>
              </a:schemeClr>
            </a:glow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3" descr="C:\Documents and Settings\FL15_user\Рабочий стол\podarok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3305" y="4841575"/>
            <a:ext cx="1224136" cy="12241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5432111" y="2283946"/>
            <a:ext cx="32403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Выпуск: Итоги </a:t>
            </a:r>
            <a:r>
              <a:rPr lang="en-US" dirty="0" smtClean="0">
                <a:solidFill>
                  <a:srgbClr val="FF1D1D"/>
                </a:solidFill>
                <a:latin typeface="Arial Black" pitchFamily="34" charset="0"/>
              </a:rPr>
              <a:t>I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полугодия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2015 </a:t>
            </a:r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года</a:t>
            </a:r>
          </a:p>
        </p:txBody>
      </p:sp>
      <p:pic>
        <p:nvPicPr>
          <p:cNvPr id="14" name="Picture 4" descr="C:\Documents and Settings\FL15_user\Рабочий стол\140208104430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03358" y="3443993"/>
            <a:ext cx="1426843" cy="1027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14"/>
          <p:cNvSpPr txBox="1"/>
          <p:nvPr/>
        </p:nvSpPr>
        <p:spPr>
          <a:xfrm>
            <a:off x="5288095" y="3356992"/>
            <a:ext cx="353237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6 выпусков </a:t>
            </a:r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ежемесячного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обзора за </a:t>
            </a:r>
            <a:r>
              <a:rPr lang="en-US" dirty="0" smtClean="0">
                <a:solidFill>
                  <a:srgbClr val="FF1D1D"/>
                </a:solidFill>
                <a:latin typeface="Arial Black" pitchFamily="34" charset="0"/>
              </a:rPr>
              <a:t>II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полугодие 2015 года</a:t>
            </a:r>
            <a:endParaRPr lang="ru-RU" dirty="0">
              <a:solidFill>
                <a:srgbClr val="FF1D1D"/>
              </a:solidFill>
              <a:latin typeface="Arial Black" pitchFamily="34" charset="0"/>
            </a:endParaRPr>
          </a:p>
        </p:txBody>
      </p:sp>
      <p:pic>
        <p:nvPicPr>
          <p:cNvPr id="16" name="Picture 5" descr="C:\Documents and Settings\FL15_user\Рабочий стол\plus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377" y="5108893"/>
            <a:ext cx="408339" cy="408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5" descr="C:\Documents and Settings\FL15_user\Рабочий стол\plus.png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6377" y="2955880"/>
            <a:ext cx="473120" cy="4731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6" descr="C:\Documents and Settings\FL15_user\Рабочий стол\special-offer3r.pn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96444" y="2364430"/>
            <a:ext cx="1297859" cy="1041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9" name="TextBox 18"/>
          <p:cNvSpPr txBox="1"/>
          <p:nvPr/>
        </p:nvSpPr>
        <p:spPr>
          <a:xfrm>
            <a:off x="5220072" y="5445224"/>
            <a:ext cx="353237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6 выпусков </a:t>
            </a:r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ежемесячного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обзора за </a:t>
            </a:r>
            <a:r>
              <a:rPr lang="en-US" dirty="0" smtClean="0">
                <a:solidFill>
                  <a:srgbClr val="FF1D1D"/>
                </a:solidFill>
                <a:latin typeface="Arial Black" pitchFamily="34" charset="0"/>
              </a:rPr>
              <a:t>I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полугодие 2016 года</a:t>
            </a:r>
            <a:endParaRPr lang="ru-RU" dirty="0">
              <a:solidFill>
                <a:srgbClr val="FF1D1D"/>
              </a:solidFill>
              <a:latin typeface="Arial Black" pitchFamily="34" charset="0"/>
            </a:endParaRPr>
          </a:p>
        </p:txBody>
      </p:sp>
      <p:pic>
        <p:nvPicPr>
          <p:cNvPr id="20" name="Picture 5" descr="C:\Documents and Settings\FL15_user\Рабочий стол\plus.png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04248" y="4221088"/>
            <a:ext cx="408339" cy="408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5277222" y="4681711"/>
            <a:ext cx="345638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Выпуск: Итоги </a:t>
            </a:r>
            <a:r>
              <a:rPr lang="ru-RU" dirty="0" smtClean="0">
                <a:solidFill>
                  <a:srgbClr val="FF1D1D"/>
                </a:solidFill>
                <a:latin typeface="Arial Black" pitchFamily="34" charset="0"/>
              </a:rPr>
              <a:t>2015 </a:t>
            </a:r>
            <a:r>
              <a:rPr lang="ru-RU" dirty="0">
                <a:solidFill>
                  <a:srgbClr val="FF1D1D"/>
                </a:solidFill>
                <a:latin typeface="Arial Black" pitchFamily="34" charset="0"/>
              </a:rPr>
              <a:t>года</a:t>
            </a:r>
          </a:p>
        </p:txBody>
      </p:sp>
    </p:spTree>
    <p:extLst>
      <p:ext uri="{BB962C8B-B14F-4D97-AF65-F5344CB8AC3E}">
        <p14:creationId xmlns:p14="http://schemas.microsoft.com/office/powerpoint/2010/main" val="152998855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C:\Documents and Settings\FL15_user\Рабочий стол\русский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39003" y="2294647"/>
            <a:ext cx="2475257" cy="3501039"/>
          </a:xfrm>
          <a:prstGeom prst="rect">
            <a:avLst/>
          </a:prstGeom>
          <a:noFill/>
          <a:effectLst>
            <a:glow rad="88900">
              <a:schemeClr val="tx1">
                <a:alpha val="40000"/>
              </a:schemeClr>
            </a:glow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4"/>
          <p:cNvSpPr txBox="1">
            <a:spLocks noChangeArrowheads="1"/>
          </p:cNvSpPr>
          <p:nvPr/>
        </p:nvSpPr>
        <p:spPr>
          <a:xfrm>
            <a:off x="2285984" y="116632"/>
            <a:ext cx="6777927" cy="928694"/>
          </a:xfrm>
          <a:prstGeom prst="rect">
            <a:avLst/>
          </a:prstGeom>
        </p:spPr>
        <p:txBody>
          <a:bodyPr vert="horz" lIns="91440" tIns="45720" rIns="0" bIns="45720" rtlCol="0" anchor="ctr">
            <a:noAutofit/>
          </a:bodyPr>
          <a:lstStyle/>
          <a:p>
            <a:pPr algn="r">
              <a:spcBef>
                <a:spcPct val="0"/>
              </a:spcBef>
              <a:defRPr/>
            </a:pPr>
            <a:r>
              <a:rPr lang="ru-RU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Рейтинг торговых сетей </a:t>
            </a:r>
            <a:r>
              <a:rPr lang="en-US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FCMG</a:t>
            </a:r>
          </a:p>
          <a:p>
            <a:pPr algn="r">
              <a:spcBef>
                <a:spcPct val="0"/>
              </a:spcBef>
              <a:defRPr/>
            </a:pPr>
            <a:r>
              <a:rPr lang="en-US" sz="2400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Rating  of FMCG retailers in Russia</a:t>
            </a:r>
            <a:endParaRPr lang="ru-RU" sz="2400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" name="Скругленный прямоугольник 2"/>
          <p:cNvSpPr/>
          <p:nvPr/>
        </p:nvSpPr>
        <p:spPr>
          <a:xfrm>
            <a:off x="1071538" y="1214422"/>
            <a:ext cx="7072362" cy="486386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>
              <a:spcBef>
                <a:spcPct val="0"/>
              </a:spcBef>
              <a:defRPr/>
            </a:pPr>
            <a:r>
              <a:rPr lang="ru-RU" sz="20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Ежемесячный обзор на русском и английском языках</a:t>
            </a:r>
          </a:p>
        </p:txBody>
      </p:sp>
      <p:grpSp>
        <p:nvGrpSpPr>
          <p:cNvPr id="8" name="Группа 36"/>
          <p:cNvGrpSpPr/>
          <p:nvPr/>
        </p:nvGrpSpPr>
        <p:grpSpPr>
          <a:xfrm>
            <a:off x="240228" y="1872347"/>
            <a:ext cx="8764195" cy="261557"/>
            <a:chOff x="228289" y="2042446"/>
            <a:chExt cx="8033956" cy="261557"/>
          </a:xfrm>
        </p:grpSpPr>
        <p:sp>
          <p:nvSpPr>
            <p:cNvPr id="12" name="Прямоугольник 11"/>
            <p:cNvSpPr/>
            <p:nvPr/>
          </p:nvSpPr>
          <p:spPr>
            <a:xfrm>
              <a:off x="228289" y="2042446"/>
              <a:ext cx="2151259" cy="246221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ru-RU" sz="1600" b="1" dirty="0" smtClean="0">
                  <a:solidFill>
                    <a:srgbClr val="FF0000"/>
                  </a:solidFill>
                  <a:latin typeface="Arial Black" pitchFamily="34" charset="0"/>
                </a:rPr>
                <a:t>Стандартная версия</a:t>
              </a:r>
              <a:endParaRPr lang="ru-RU" sz="16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6002246" y="2057782"/>
              <a:ext cx="2259999" cy="246221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ru-RU" sz="1600" b="1" dirty="0" smtClean="0">
                  <a:solidFill>
                    <a:srgbClr val="FF0000"/>
                  </a:solidFill>
                  <a:latin typeface="Arial Black" pitchFamily="34" charset="0"/>
                </a:rPr>
                <a:t>Расширенная версия</a:t>
              </a:r>
              <a:endParaRPr lang="ru-RU" sz="16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</p:grpSp>
      <p:grpSp>
        <p:nvGrpSpPr>
          <p:cNvPr id="11" name="Группа 41"/>
          <p:cNvGrpSpPr/>
          <p:nvPr/>
        </p:nvGrpSpPr>
        <p:grpSpPr>
          <a:xfrm>
            <a:off x="2687857" y="1822014"/>
            <a:ext cx="3714776" cy="857256"/>
            <a:chOff x="2643174" y="2273292"/>
            <a:chExt cx="3714776" cy="857256"/>
          </a:xfrm>
        </p:grpSpPr>
        <p:pic>
          <p:nvPicPr>
            <p:cNvPr id="73738" name="Picture 10" descr="http://t2.ftcdn.net/jpg/00/38/16/01/400_F_38160106_26jx8u1Yz6z2MwYEoLDOSaDk25yF09Ut.jpg"/>
            <p:cNvPicPr>
              <a:picLocks noChangeAspect="1" noChangeArrowheads="1"/>
            </p:cNvPicPr>
            <p:nvPr/>
          </p:nvPicPr>
          <p:blipFill>
            <a:blip r:embed="rId4" cstate="print">
              <a:duotone>
                <a:schemeClr val="accent1">
                  <a:shade val="45000"/>
                  <a:satMod val="135000"/>
                </a:schemeClr>
                <a:prstClr val="white"/>
              </a:duotone>
              <a:lum bright="-10000" contrast="20000"/>
            </a:blip>
            <a:srcRect l="35625" t="67500" r="38125" b="2499"/>
            <a:stretch>
              <a:fillRect/>
            </a:stretch>
          </p:blipFill>
          <p:spPr bwMode="auto">
            <a:xfrm>
              <a:off x="3189278" y="2273292"/>
              <a:ext cx="750099" cy="857256"/>
            </a:xfrm>
            <a:prstGeom prst="rect">
              <a:avLst/>
            </a:prstGeom>
            <a:noFill/>
          </p:spPr>
        </p:pic>
        <p:sp>
          <p:nvSpPr>
            <p:cNvPr id="17" name="Прямоугольник 16"/>
            <p:cNvSpPr/>
            <p:nvPr/>
          </p:nvSpPr>
          <p:spPr>
            <a:xfrm>
              <a:off x="3939377" y="2342234"/>
              <a:ext cx="2014974" cy="69249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ru-RU" sz="1500" b="1" dirty="0" smtClean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rPr>
                <a:t>Рейтинги по </a:t>
              </a:r>
              <a:br>
                <a:rPr lang="ru-RU" sz="1500" b="1" dirty="0" smtClean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rPr>
              </a:br>
              <a:r>
                <a:rPr lang="ru-RU" sz="1500" b="1" dirty="0" smtClean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rPr>
                <a:t>количеству, </a:t>
              </a:r>
              <a:br>
                <a:rPr lang="ru-RU" sz="1500" b="1" dirty="0" smtClean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rPr>
              </a:br>
              <a:r>
                <a:rPr lang="ru-RU" sz="1500" b="1" dirty="0" smtClean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rPr>
                <a:t>площади, выручке</a:t>
              </a:r>
              <a:endParaRPr lang="ru-RU" sz="1500" b="1" dirty="0">
                <a:ln w="3175">
                  <a:noFill/>
                </a:ln>
                <a:solidFill>
                  <a:srgbClr val="1F497D"/>
                </a:solidFill>
                <a:latin typeface="Arial Black" pitchFamily="34" charset="0"/>
                <a:cs typeface="Arial" pitchFamily="34" charset="0"/>
              </a:endParaRPr>
            </a:p>
          </p:txBody>
        </p:sp>
        <p:grpSp>
          <p:nvGrpSpPr>
            <p:cNvPr id="14" name="Группа 20"/>
            <p:cNvGrpSpPr/>
            <p:nvPr/>
          </p:nvGrpSpPr>
          <p:grpSpPr>
            <a:xfrm>
              <a:off x="2643174" y="2571744"/>
              <a:ext cx="3714776" cy="432000"/>
              <a:chOff x="2423318" y="3211314"/>
              <a:chExt cx="3714776" cy="432000"/>
            </a:xfrm>
          </p:grpSpPr>
          <p:sp>
            <p:nvSpPr>
              <p:cNvPr id="27" name="Штриховая стрелка вправо 26"/>
              <p:cNvSpPr/>
              <p:nvPr/>
            </p:nvSpPr>
            <p:spPr>
              <a:xfrm rot="1119770">
                <a:off x="5526094" y="3211314"/>
                <a:ext cx="612000" cy="432000"/>
              </a:xfrm>
              <a:prstGeom prst="stripedRightArrow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28" name="Штриховая стрелка вправо 27"/>
              <p:cNvSpPr/>
              <p:nvPr/>
            </p:nvSpPr>
            <p:spPr>
              <a:xfrm rot="20410847" flipH="1">
                <a:off x="2423318" y="3211314"/>
                <a:ext cx="612000" cy="432000"/>
              </a:xfrm>
              <a:prstGeom prst="stripedRightArrow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15" name="Группа 43"/>
          <p:cNvGrpSpPr/>
          <p:nvPr/>
        </p:nvGrpSpPr>
        <p:grpSpPr>
          <a:xfrm>
            <a:off x="2701745" y="2867507"/>
            <a:ext cx="3714776" cy="750955"/>
            <a:chOff x="2643174" y="5006000"/>
            <a:chExt cx="3714776" cy="750955"/>
          </a:xfrm>
        </p:grpSpPr>
        <p:grpSp>
          <p:nvGrpSpPr>
            <p:cNvPr id="16" name="Группа 20"/>
            <p:cNvGrpSpPr/>
            <p:nvPr/>
          </p:nvGrpSpPr>
          <p:grpSpPr>
            <a:xfrm>
              <a:off x="2643174" y="5211578"/>
              <a:ext cx="3714776" cy="432000"/>
              <a:chOff x="2423318" y="3211314"/>
              <a:chExt cx="3714776" cy="432000"/>
            </a:xfrm>
          </p:grpSpPr>
          <p:sp>
            <p:nvSpPr>
              <p:cNvPr id="33" name="Штриховая стрелка вправо 32"/>
              <p:cNvSpPr/>
              <p:nvPr/>
            </p:nvSpPr>
            <p:spPr>
              <a:xfrm>
                <a:off x="5526094" y="3211314"/>
                <a:ext cx="612000" cy="432000"/>
              </a:xfrm>
              <a:prstGeom prst="stripedRightArrow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4" name="Штриховая стрелка вправо 33"/>
              <p:cNvSpPr/>
              <p:nvPr/>
            </p:nvSpPr>
            <p:spPr>
              <a:xfrm flipH="1">
                <a:off x="2423318" y="3211314"/>
                <a:ext cx="612000" cy="432000"/>
              </a:xfrm>
              <a:prstGeom prst="stripedRightArrow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1" name="Группа 37"/>
            <p:cNvGrpSpPr/>
            <p:nvPr/>
          </p:nvGrpSpPr>
          <p:grpSpPr>
            <a:xfrm>
              <a:off x="3411531" y="5006000"/>
              <a:ext cx="2392113" cy="750955"/>
              <a:chOff x="3286117" y="2120892"/>
              <a:chExt cx="2392113" cy="750955"/>
            </a:xfrm>
          </p:grpSpPr>
          <p:pic>
            <p:nvPicPr>
              <p:cNvPr id="39" name="Picture 6" descr="http://www.brochure--designs.com/tutorials/images/creating-a-diagram-icon-9.jpg"/>
              <p:cNvPicPr>
                <a:picLocks noChangeAspect="1" noChangeArrowheads="1"/>
              </p:cNvPicPr>
              <p:nvPr/>
            </p:nvPicPr>
            <p:blipFill>
              <a:blip r:embed="rId5" cstate="print"/>
              <a:srcRect l="11087" t="6779" r="8063" b="5085"/>
              <a:stretch>
                <a:fillRect/>
              </a:stretch>
            </p:blipFill>
            <p:spPr bwMode="auto">
              <a:xfrm>
                <a:off x="3286117" y="2315690"/>
                <a:ext cx="857938" cy="556157"/>
              </a:xfrm>
              <a:prstGeom prst="ellipse">
                <a:avLst/>
              </a:prstGeom>
              <a:noFill/>
            </p:spPr>
          </p:pic>
          <p:sp>
            <p:nvSpPr>
              <p:cNvPr id="40" name="Прямоугольник 39"/>
              <p:cNvSpPr/>
              <p:nvPr/>
            </p:nvSpPr>
            <p:spPr>
              <a:xfrm>
                <a:off x="3987342" y="2120892"/>
                <a:ext cx="1690888" cy="692497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/>
              <a:p>
                <a:pPr algn="ctr"/>
                <a:r>
                  <a:rPr lang="ru-RU" sz="1500" b="1" dirty="0" smtClean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  <a:t>Развитие розничной торговли</a:t>
                </a:r>
                <a:endParaRPr lang="ru-RU" sz="1500" b="1" dirty="0">
                  <a:ln w="3175">
                    <a:noFill/>
                  </a:ln>
                  <a:solidFill>
                    <a:srgbClr val="1F497D"/>
                  </a:solidFill>
                  <a:latin typeface="Arial Black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22" name="Группа 42"/>
          <p:cNvGrpSpPr/>
          <p:nvPr/>
        </p:nvGrpSpPr>
        <p:grpSpPr>
          <a:xfrm>
            <a:off x="2686716" y="3839627"/>
            <a:ext cx="3714776" cy="794962"/>
            <a:chOff x="2643174" y="3563938"/>
            <a:chExt cx="3714776" cy="794962"/>
          </a:xfrm>
        </p:grpSpPr>
        <p:grpSp>
          <p:nvGrpSpPr>
            <p:cNvPr id="23" name="Группа 21"/>
            <p:cNvGrpSpPr/>
            <p:nvPr/>
          </p:nvGrpSpPr>
          <p:grpSpPr>
            <a:xfrm>
              <a:off x="2643174" y="3657259"/>
              <a:ext cx="3714776" cy="692497"/>
              <a:chOff x="2882888" y="3593759"/>
              <a:chExt cx="3714776" cy="692497"/>
            </a:xfrm>
          </p:grpSpPr>
          <p:sp>
            <p:nvSpPr>
              <p:cNvPr id="18" name="Прямоугольник 17"/>
              <p:cNvSpPr/>
              <p:nvPr/>
            </p:nvSpPr>
            <p:spPr>
              <a:xfrm>
                <a:off x="4507621" y="3593759"/>
                <a:ext cx="1410643" cy="692497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r>
                  <a:rPr lang="ru-RU" sz="1500" b="1" dirty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  <a:t>Описание </a:t>
                </a:r>
                <a:br>
                  <a:rPr lang="ru-RU" sz="1500" b="1" dirty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</a:br>
                <a:r>
                  <a:rPr lang="ru-RU" sz="1500" b="1" dirty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  <a:t>крупнейших </a:t>
                </a:r>
                <a:br>
                  <a:rPr lang="ru-RU" sz="1500" b="1" dirty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</a:br>
                <a:r>
                  <a:rPr lang="ru-RU" sz="1500" b="1" dirty="0">
                    <a:ln w="3175">
                      <a:noFill/>
                    </a:ln>
                    <a:solidFill>
                      <a:srgbClr val="1F497D"/>
                    </a:solidFill>
                    <a:latin typeface="Arial Black" pitchFamily="34" charset="0"/>
                    <a:cs typeface="Arial" pitchFamily="34" charset="0"/>
                  </a:rPr>
                  <a:t>сетей</a:t>
                </a:r>
              </a:p>
            </p:txBody>
          </p:sp>
          <p:grpSp>
            <p:nvGrpSpPr>
              <p:cNvPr id="24" name="Группа 20"/>
              <p:cNvGrpSpPr/>
              <p:nvPr/>
            </p:nvGrpSpPr>
            <p:grpSpPr>
              <a:xfrm>
                <a:off x="2882888" y="3854256"/>
                <a:ext cx="3714776" cy="432000"/>
                <a:chOff x="2423318" y="3211314"/>
                <a:chExt cx="3714776" cy="432000"/>
              </a:xfrm>
            </p:grpSpPr>
            <p:sp>
              <p:nvSpPr>
                <p:cNvPr id="19" name="Штриховая стрелка вправо 18"/>
                <p:cNvSpPr/>
                <p:nvPr/>
              </p:nvSpPr>
              <p:spPr>
                <a:xfrm>
                  <a:off x="5526094" y="3211314"/>
                  <a:ext cx="612000" cy="432000"/>
                </a:xfrm>
                <a:prstGeom prst="stripedRightArrow">
                  <a:avLst/>
                </a:prstGeom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20" name="Штриховая стрелка вправо 19"/>
                <p:cNvSpPr/>
                <p:nvPr/>
              </p:nvSpPr>
              <p:spPr>
                <a:xfrm flipH="1">
                  <a:off x="2423318" y="3211314"/>
                  <a:ext cx="612000" cy="432000"/>
                </a:xfrm>
                <a:prstGeom prst="stripedRightArrow">
                  <a:avLst/>
                </a:prstGeom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dirty="0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35" name="Прямоугольник 34"/>
            <p:cNvSpPr/>
            <p:nvPr/>
          </p:nvSpPr>
          <p:spPr>
            <a:xfrm>
              <a:off x="2764708" y="3563938"/>
              <a:ext cx="652423" cy="230832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ru-RU" sz="1500" b="1" dirty="0" smtClean="0">
                  <a:solidFill>
                    <a:srgbClr val="FF0000"/>
                  </a:solidFill>
                  <a:latin typeface="Arial Black" pitchFamily="34" charset="0"/>
                </a:rPr>
                <a:t>ТОП-8</a:t>
              </a:r>
              <a:endParaRPr lang="ru-RU" sz="15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36" name="Прямоугольник 35"/>
            <p:cNvSpPr/>
            <p:nvPr/>
          </p:nvSpPr>
          <p:spPr>
            <a:xfrm>
              <a:off x="5825544" y="3563938"/>
              <a:ext cx="384721" cy="230832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ru-RU" sz="1500" b="1" dirty="0" smtClean="0">
                  <a:solidFill>
                    <a:srgbClr val="FF0000"/>
                  </a:solidFill>
                  <a:latin typeface="Arial Black" pitchFamily="34" charset="0"/>
                </a:rPr>
                <a:t>20</a:t>
              </a:r>
              <a:r>
                <a:rPr lang="en-US" sz="1500" b="1" dirty="0" smtClean="0">
                  <a:solidFill>
                    <a:srgbClr val="FF0000"/>
                  </a:solidFill>
                  <a:latin typeface="Arial Black" pitchFamily="34" charset="0"/>
                </a:rPr>
                <a:t>0</a:t>
              </a:r>
              <a:endParaRPr lang="ru-RU" sz="15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pic>
          <p:nvPicPr>
            <p:cNvPr id="41" name="Рисунок 40" descr="shop.PNG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28992" y="3786190"/>
              <a:ext cx="731438" cy="572710"/>
            </a:xfrm>
            <a:prstGeom prst="rect">
              <a:avLst/>
            </a:prstGeom>
          </p:spPr>
        </p:pic>
      </p:grpSp>
      <p:grpSp>
        <p:nvGrpSpPr>
          <p:cNvPr id="25" name="Группа 44"/>
          <p:cNvGrpSpPr/>
          <p:nvPr/>
        </p:nvGrpSpPr>
        <p:grpSpPr>
          <a:xfrm>
            <a:off x="2701745" y="4852666"/>
            <a:ext cx="3714776" cy="785818"/>
            <a:chOff x="2643174" y="3563938"/>
            <a:chExt cx="3714776" cy="785818"/>
          </a:xfrm>
        </p:grpSpPr>
        <p:grpSp>
          <p:nvGrpSpPr>
            <p:cNvPr id="26" name="Группа 21"/>
            <p:cNvGrpSpPr/>
            <p:nvPr/>
          </p:nvGrpSpPr>
          <p:grpSpPr>
            <a:xfrm>
              <a:off x="2643174" y="3917756"/>
              <a:ext cx="3714776" cy="432000"/>
              <a:chOff x="2882888" y="3854256"/>
              <a:chExt cx="3714776" cy="432000"/>
            </a:xfrm>
          </p:grpSpPr>
          <p:sp>
            <p:nvSpPr>
              <p:cNvPr id="50" name="Прямоугольник 49"/>
              <p:cNvSpPr/>
              <p:nvPr/>
            </p:nvSpPr>
            <p:spPr>
              <a:xfrm>
                <a:off x="5236209" y="3904628"/>
                <a:ext cx="65" cy="307777"/>
              </a:xfrm>
              <a:prstGeom prst="rect">
                <a:avLst/>
              </a:prstGeom>
            </p:spPr>
            <p:txBody>
              <a:bodyPr wrap="none" lIns="0" tIns="0" rIns="0" bIns="0">
                <a:spAutoFit/>
              </a:bodyPr>
              <a:lstStyle/>
              <a:p>
                <a:pPr algn="ctr"/>
                <a:endParaRPr lang="ru-RU" sz="2000" b="1" dirty="0">
                  <a:ln w="3175">
                    <a:noFill/>
                  </a:ln>
                  <a:solidFill>
                    <a:srgbClr val="1F497D"/>
                  </a:solidFill>
                </a:endParaRPr>
              </a:p>
            </p:txBody>
          </p:sp>
          <p:grpSp>
            <p:nvGrpSpPr>
              <p:cNvPr id="29" name="Группа 20"/>
              <p:cNvGrpSpPr/>
              <p:nvPr/>
            </p:nvGrpSpPr>
            <p:grpSpPr>
              <a:xfrm>
                <a:off x="2882888" y="3854256"/>
                <a:ext cx="3714776" cy="432000"/>
                <a:chOff x="2423318" y="3211314"/>
                <a:chExt cx="3714776" cy="432000"/>
              </a:xfrm>
            </p:grpSpPr>
            <p:sp>
              <p:nvSpPr>
                <p:cNvPr id="52" name="Штриховая стрелка вправо 51"/>
                <p:cNvSpPr/>
                <p:nvPr/>
              </p:nvSpPr>
              <p:spPr>
                <a:xfrm>
                  <a:off x="5526094" y="3211314"/>
                  <a:ext cx="612000" cy="432000"/>
                </a:xfrm>
                <a:prstGeom prst="stripedRightArrow">
                  <a:avLst/>
                </a:prstGeom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dirty="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Штриховая стрелка вправо 52"/>
                <p:cNvSpPr/>
                <p:nvPr/>
              </p:nvSpPr>
              <p:spPr>
                <a:xfrm flipH="1">
                  <a:off x="2423318" y="3211314"/>
                  <a:ext cx="612000" cy="432000"/>
                </a:xfrm>
                <a:prstGeom prst="stripedRightArrow">
                  <a:avLst/>
                </a:prstGeom>
                <a:ln/>
              </p:spPr>
              <p:style>
                <a:lnRef idx="0">
                  <a:schemeClr val="accent1"/>
                </a:lnRef>
                <a:fillRef idx="3">
                  <a:schemeClr val="accent1"/>
                </a:fillRef>
                <a:effectRef idx="3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ru-RU" dirty="0">
                    <a:solidFill>
                      <a:prstClr val="white"/>
                    </a:solidFill>
                  </a:endParaRPr>
                </a:p>
              </p:txBody>
            </p:sp>
          </p:grpSp>
        </p:grpSp>
        <p:sp>
          <p:nvSpPr>
            <p:cNvPr id="47" name="Прямоугольник 46"/>
            <p:cNvSpPr/>
            <p:nvPr/>
          </p:nvSpPr>
          <p:spPr>
            <a:xfrm>
              <a:off x="2678018" y="3563938"/>
              <a:ext cx="729110" cy="230832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  <a:latin typeface="Arial Black" pitchFamily="34" charset="0"/>
                </a:rPr>
                <a:t>RU, EN</a:t>
              </a:r>
              <a:endParaRPr lang="ru-RU" sz="15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  <p:sp>
          <p:nvSpPr>
            <p:cNvPr id="48" name="Прямоугольник 47"/>
            <p:cNvSpPr/>
            <p:nvPr/>
          </p:nvSpPr>
          <p:spPr>
            <a:xfrm>
              <a:off x="5825544" y="3563938"/>
              <a:ext cx="306109" cy="230832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500" b="1" dirty="0" smtClean="0">
                  <a:solidFill>
                    <a:srgbClr val="FF0000"/>
                  </a:solidFill>
                  <a:latin typeface="Arial Black" pitchFamily="34" charset="0"/>
                </a:rPr>
                <a:t>RU</a:t>
              </a:r>
              <a:endParaRPr lang="ru-RU" sz="1500" b="1" dirty="0">
                <a:solidFill>
                  <a:srgbClr val="FF0000"/>
                </a:solidFill>
                <a:latin typeface="Arial Black" pitchFamily="34" charset="0"/>
              </a:endParaRPr>
            </a:p>
          </p:txBody>
        </p:sp>
      </p:grpSp>
      <p:grpSp>
        <p:nvGrpSpPr>
          <p:cNvPr id="30" name="Группа 56"/>
          <p:cNvGrpSpPr>
            <a:grpSpLocks noChangeAspect="1"/>
          </p:cNvGrpSpPr>
          <p:nvPr/>
        </p:nvGrpSpPr>
        <p:grpSpPr>
          <a:xfrm>
            <a:off x="3393220" y="5065568"/>
            <a:ext cx="890066" cy="382575"/>
            <a:chOff x="3204410" y="5373216"/>
            <a:chExt cx="1005054" cy="432000"/>
          </a:xfrm>
        </p:grpSpPr>
        <p:pic>
          <p:nvPicPr>
            <p:cNvPr id="54" name="Рисунок 53" descr="RU - EN.PNG"/>
            <p:cNvPicPr>
              <a:picLocks noChangeAspect="1"/>
            </p:cNvPicPr>
            <p:nvPr/>
          </p:nvPicPr>
          <p:blipFill>
            <a:blip r:embed="rId7" cstate="print"/>
            <a:srcRect b="51075"/>
            <a:stretch>
              <a:fillRect/>
            </a:stretch>
          </p:blipFill>
          <p:spPr>
            <a:xfrm>
              <a:off x="3779912" y="5373216"/>
              <a:ext cx="429552" cy="432000"/>
            </a:xfrm>
            <a:prstGeom prst="rect">
              <a:avLst/>
            </a:prstGeom>
          </p:spPr>
        </p:pic>
        <p:pic>
          <p:nvPicPr>
            <p:cNvPr id="55" name="Рисунок 54" descr="RU - EN.PNG"/>
            <p:cNvPicPr>
              <a:picLocks noChangeAspect="1"/>
            </p:cNvPicPr>
            <p:nvPr/>
          </p:nvPicPr>
          <p:blipFill>
            <a:blip r:embed="rId7" cstate="print"/>
            <a:srcRect t="50053"/>
            <a:stretch>
              <a:fillRect/>
            </a:stretch>
          </p:blipFill>
          <p:spPr>
            <a:xfrm>
              <a:off x="3204410" y="5373216"/>
              <a:ext cx="420774" cy="432000"/>
            </a:xfrm>
            <a:prstGeom prst="rect">
              <a:avLst/>
            </a:prstGeom>
          </p:spPr>
        </p:pic>
        <p:sp>
          <p:nvSpPr>
            <p:cNvPr id="56" name="Прямоугольник 55"/>
            <p:cNvSpPr/>
            <p:nvPr/>
          </p:nvSpPr>
          <p:spPr>
            <a:xfrm>
              <a:off x="3636458" y="5445224"/>
              <a:ext cx="128240" cy="3077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2000" b="1" dirty="0" smtClean="0">
                  <a:solidFill>
                    <a:srgbClr val="30308A"/>
                  </a:solidFill>
                </a:rPr>
                <a:t>+</a:t>
              </a:r>
              <a:endParaRPr lang="ru-RU" sz="2000" b="1" dirty="0">
                <a:solidFill>
                  <a:srgbClr val="30308A"/>
                </a:solidFill>
              </a:endParaRPr>
            </a:p>
          </p:txBody>
        </p:sp>
      </p:grpSp>
      <p:sp>
        <p:nvSpPr>
          <p:cNvPr id="59" name="Прямоугольник 58"/>
          <p:cNvSpPr/>
          <p:nvPr/>
        </p:nvSpPr>
        <p:spPr>
          <a:xfrm>
            <a:off x="4343475" y="5129338"/>
            <a:ext cx="1296144" cy="46166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/>
          <a:p>
            <a:pPr algn="ctr"/>
            <a:r>
              <a:rPr lang="ru-RU" sz="1500" b="1" dirty="0">
                <a:ln w="3175">
                  <a:noFill/>
                </a:ln>
                <a:solidFill>
                  <a:srgbClr val="1F497D"/>
                </a:solidFill>
                <a:latin typeface="Arial Black" pitchFamily="34" charset="0"/>
                <a:cs typeface="Arial" pitchFamily="34" charset="0"/>
              </a:rPr>
              <a:t>Издание на 2 языках</a:t>
            </a:r>
          </a:p>
        </p:txBody>
      </p:sp>
      <p:pic>
        <p:nvPicPr>
          <p:cNvPr id="2051" name="Picture 3" descr="C:\Documents and Settings\FL15_user\Рабочий стол\англ.bmp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526" y="2265462"/>
            <a:ext cx="2476800" cy="3498760"/>
          </a:xfrm>
          <a:prstGeom prst="rect">
            <a:avLst/>
          </a:prstGeom>
          <a:noFill/>
          <a:effectLst>
            <a:glow rad="88900">
              <a:schemeClr val="tx1">
                <a:alpha val="40000"/>
              </a:schemeClr>
            </a:glow>
            <a:outerShdw blurRad="50800" dist="38100" dir="18900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Прямоугольник 4"/>
          <p:cNvSpPr/>
          <p:nvPr/>
        </p:nvSpPr>
        <p:spPr>
          <a:xfrm>
            <a:off x="2326392" y="5795686"/>
            <a:ext cx="451826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500" b="1" dirty="0">
                <a:ln w="3175">
                  <a:noFill/>
                </a:ln>
                <a:solidFill>
                  <a:srgbClr val="1F497D"/>
                </a:solidFill>
                <a:latin typeface="Arial Black" pitchFamily="34" charset="0"/>
                <a:cs typeface="Arial" pitchFamily="34" charset="0"/>
              </a:rPr>
              <a:t>Получение (рабочий день месяца, следующий за отчетным)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64288" y="5949280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7-8 день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  <p:sp>
        <p:nvSpPr>
          <p:cNvPr id="57" name="Штриховая стрелка вправо 56"/>
          <p:cNvSpPr/>
          <p:nvPr/>
        </p:nvSpPr>
        <p:spPr>
          <a:xfrm>
            <a:off x="6571423" y="5908267"/>
            <a:ext cx="612000" cy="432000"/>
          </a:xfrm>
          <a:prstGeom prst="stripedRightArrow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58" name="Штриховая стрелка вправо 57"/>
          <p:cNvSpPr/>
          <p:nvPr/>
        </p:nvSpPr>
        <p:spPr>
          <a:xfrm flipH="1">
            <a:off x="1979984" y="5908267"/>
            <a:ext cx="612000" cy="432000"/>
          </a:xfrm>
          <a:prstGeom prst="stripedRightArrow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467816" y="5934185"/>
            <a:ext cx="1512168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13</a:t>
            </a:r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-</a:t>
            </a:r>
            <a:r>
              <a:rPr lang="en-US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15</a:t>
            </a:r>
            <a:r>
              <a:rPr lang="ru-RU" sz="1500" b="1" dirty="0" smtClean="0">
                <a:solidFill>
                  <a:srgbClr val="FF0000"/>
                </a:solidFill>
                <a:latin typeface="Arial Black" pitchFamily="34" charset="0"/>
                <a:cs typeface="Arial" pitchFamily="34" charset="0"/>
              </a:rPr>
              <a:t> день</a:t>
            </a:r>
            <a:endParaRPr lang="ru-RU" sz="1500" b="1" dirty="0">
              <a:solidFill>
                <a:srgbClr val="FF0000"/>
              </a:solidFill>
              <a:latin typeface="Arial Black" pitchFamily="34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31696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Прямоугольник с двумя скругленными противолежащими углами 148"/>
          <p:cNvSpPr/>
          <p:nvPr/>
        </p:nvSpPr>
        <p:spPr>
          <a:xfrm flipH="1">
            <a:off x="4835285" y="1207698"/>
            <a:ext cx="4029794" cy="5106837"/>
          </a:xfrm>
          <a:prstGeom prst="round2DiagRect">
            <a:avLst/>
          </a:prstGeom>
          <a:solidFill>
            <a:srgbClr val="EFE5F7"/>
          </a:solidFill>
          <a:ln w="38100">
            <a:solidFill>
              <a:srgbClr val="E3D3F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endParaRPr lang="ru-RU" sz="3000" dirty="0">
              <a:solidFill>
                <a:srgbClr val="5C2B89"/>
              </a:solidFill>
            </a:endParaRPr>
          </a:p>
        </p:txBody>
      </p:sp>
      <p:sp>
        <p:nvSpPr>
          <p:cNvPr id="148" name="Прямоугольник с двумя скругленными противолежащими углами 147"/>
          <p:cNvSpPr/>
          <p:nvPr/>
        </p:nvSpPr>
        <p:spPr>
          <a:xfrm>
            <a:off x="352425" y="1207698"/>
            <a:ext cx="4029794" cy="5072331"/>
          </a:xfrm>
          <a:prstGeom prst="round2DiagRect">
            <a:avLst/>
          </a:prstGeom>
          <a:solidFill>
            <a:schemeClr val="accent1">
              <a:lumMod val="20000"/>
              <a:lumOff val="80000"/>
            </a:schemeClr>
          </a:solidFill>
          <a:ln w="38100">
            <a:solidFill>
              <a:srgbClr val="D0D8E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0" rtlCol="0" anchor="t" anchorCtr="0"/>
          <a:lstStyle/>
          <a:p>
            <a:pPr algn="ctr"/>
            <a:endParaRPr lang="ru-RU" sz="3000" dirty="0">
              <a:solidFill>
                <a:schemeClr val="accent1">
                  <a:lumMod val="75000"/>
                </a:schemeClr>
              </a:solidFill>
            </a:endParaRPr>
          </a:p>
        </p:txBody>
      </p:sp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2857488" y="142852"/>
            <a:ext cx="6115064" cy="928694"/>
          </a:xfrm>
        </p:spPr>
        <p:txBody>
          <a:bodyPr rIns="0">
            <a:noAutofit/>
          </a:bodyPr>
          <a:lstStyle/>
          <a:p>
            <a:pPr algn="r"/>
            <a:r>
              <a:rPr lang="ru-RU" sz="2400" b="1" dirty="0" smtClean="0">
                <a:solidFill>
                  <a:prstClr val="white"/>
                </a:solidFill>
                <a:latin typeface="Arial" pitchFamily="34" charset="0"/>
                <a:ea typeface="+mn-ea"/>
                <a:cs typeface="Arial" pitchFamily="34" charset="0"/>
              </a:rPr>
              <a:t>Краткая характеристика Обзора</a:t>
            </a:r>
            <a:endParaRPr lang="ru-RU" sz="2400" b="1" dirty="0">
              <a:solidFill>
                <a:prstClr val="white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/>
            </a:p>
          </p:txBody>
        </p:sp>
      </p:grpSp>
      <p:graphicFrame>
        <p:nvGraphicFramePr>
          <p:cNvPr id="151" name="Схема 150"/>
          <p:cNvGraphicFramePr/>
          <p:nvPr>
            <p:extLst>
              <p:ext uri="{D42A27DB-BD31-4B8C-83A1-F6EECF244321}">
                <p14:modId xmlns:p14="http://schemas.microsoft.com/office/powerpoint/2010/main" val="4119727543"/>
              </p:ext>
            </p:extLst>
          </p:nvPr>
        </p:nvGraphicFramePr>
        <p:xfrm>
          <a:off x="353683" y="1652129"/>
          <a:ext cx="8428008" cy="51240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47" name="Прямоугольник 146"/>
          <p:cNvSpPr/>
          <p:nvPr/>
        </p:nvSpPr>
        <p:spPr>
          <a:xfrm>
            <a:off x="6391470" y="1214422"/>
            <a:ext cx="218111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Информация</a:t>
            </a:r>
            <a:endParaRPr lang="ru-RU" sz="24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0" name="Прямоугольник 149"/>
          <p:cNvSpPr/>
          <p:nvPr/>
        </p:nvSpPr>
        <p:spPr>
          <a:xfrm>
            <a:off x="905299" y="1214422"/>
            <a:ext cx="1799980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24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Источники</a:t>
            </a:r>
            <a:endParaRPr lang="ru-RU" sz="24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t="33983" b="12489"/>
          <a:stretch>
            <a:fillRect/>
          </a:stretch>
        </p:blipFill>
        <p:spPr bwMode="auto">
          <a:xfrm>
            <a:off x="4018087" y="4071942"/>
            <a:ext cx="1276159" cy="19442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7" name="Овал 4"/>
          <p:cNvSpPr/>
          <p:nvPr/>
        </p:nvSpPr>
        <p:spPr>
          <a:xfrm>
            <a:off x="4242914" y="3179982"/>
            <a:ext cx="1515428" cy="867236"/>
          </a:xfrm>
          <a:prstGeom prst="rect">
            <a:avLst/>
          </a:prstGeom>
          <a:scene3d>
            <a:camera prst="orthographicFront"/>
            <a:lightRig rig="flat" dir="t"/>
          </a:scene3d>
          <a:sp3d/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spcFirstLastPara="0" vert="horz" wrap="square" lIns="30480" tIns="30480" rIns="30480" bIns="30480" numCol="1" spcCol="1270" anchor="ctr" anchorCtr="0">
            <a:noAutofit/>
          </a:bodyPr>
          <a:lstStyle/>
          <a:p>
            <a:pPr lvl="0" algn="ctr" defTabSz="1066800">
              <a:lnSpc>
                <a:spcPct val="120000"/>
              </a:lnSpc>
              <a:spcBef>
                <a:spcPct val="0"/>
              </a:spcBef>
              <a:spcAft>
                <a:spcPts val="0"/>
              </a:spcAft>
            </a:pPr>
            <a:endParaRPr lang="ru-RU" sz="100" b="1" kern="1200" dirty="0" smtClean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>
    <p:wheel spokes="2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2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57488" y="142852"/>
            <a:ext cx="6115064" cy="928694"/>
          </a:xfrm>
        </p:spPr>
        <p:txBody>
          <a:bodyPr rIns="0">
            <a:normAutofit/>
          </a:bodyPr>
          <a:lstStyle/>
          <a:p>
            <a:pPr algn="r">
              <a:spcAft>
                <a:spcPts val="600"/>
              </a:spcAft>
            </a:pP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Структура 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обзора включает </a:t>
            </a:r>
            <a:b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4 основных раздела</a:t>
            </a:r>
            <a:endParaRPr lang="ru-RU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2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74" name="Схема 173"/>
          <p:cNvGraphicFramePr/>
          <p:nvPr>
            <p:extLst>
              <p:ext uri="{D42A27DB-BD31-4B8C-83A1-F6EECF244321}">
                <p14:modId xmlns:p14="http://schemas.microsoft.com/office/powerpoint/2010/main" val="686220734"/>
              </p:ext>
            </p:extLst>
          </p:nvPr>
        </p:nvGraphicFramePr>
        <p:xfrm>
          <a:off x="44244" y="1234123"/>
          <a:ext cx="9084148" cy="47640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188" name="Прямоугольник 187"/>
          <p:cNvSpPr/>
          <p:nvPr/>
        </p:nvSpPr>
        <p:spPr>
          <a:xfrm>
            <a:off x="214388" y="5264567"/>
            <a:ext cx="3716321" cy="1219198"/>
          </a:xfrm>
          <a:prstGeom prst="rect">
            <a:avLst/>
          </a:prstGeom>
          <a:noFill/>
          <a:ln>
            <a:noFill/>
          </a:ln>
          <a:sp3d/>
        </p:spPr>
        <p:style>
          <a:lnRef idx="1">
            <a:scrgbClr r="0" g="0" b="0"/>
          </a:lnRef>
          <a:fillRef idx="1">
            <a:scrgbClr r="0" g="0" b="0"/>
          </a:fillRef>
          <a:effectRef idx="2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9" name="Прямоугольник 148"/>
          <p:cNvSpPr/>
          <p:nvPr/>
        </p:nvSpPr>
        <p:spPr>
          <a:xfrm>
            <a:off x="0" y="5992713"/>
            <a:ext cx="9163844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defRPr sz="900" b="1" i="0" u="none" strike="noStrike" kern="1200" baseline="0">
                <a:solidFill>
                  <a:srgbClr val="000080"/>
                </a:solidFill>
                <a:latin typeface="Times New Roman"/>
                <a:ea typeface="Times New Roman"/>
                <a:cs typeface="Times New Roman"/>
              </a:defRPr>
            </a:pPr>
            <a:r>
              <a:rPr lang="ru-RU" sz="1000" b="1" dirty="0">
                <a:solidFill>
                  <a:srgbClr val="FF0000"/>
                </a:solidFill>
                <a:latin typeface="Times New Roman"/>
                <a:ea typeface="Times New Roman"/>
                <a:cs typeface="Times New Roman"/>
              </a:rPr>
              <a:t>* Красным цветом выделены разделы, содержащиеся только в расширенной версии Обзора «Состояние потребительского рынка России и Рейтинг торговых сетей FMCG РФ», </a:t>
            </a:r>
            <a:r>
              <a:rPr lang="ru-RU" sz="1000" b="1" dirty="0" smtClean="0">
                <a:solidFill>
                  <a:srgbClr val="4274B0"/>
                </a:solidFill>
                <a:latin typeface="Times New Roman"/>
                <a:ea typeface="Times New Roman"/>
                <a:cs typeface="Times New Roman"/>
              </a:rPr>
              <a:t>Синим </a:t>
            </a:r>
            <a:r>
              <a:rPr lang="ru-RU" sz="1000" b="1" dirty="0">
                <a:solidFill>
                  <a:srgbClr val="4274B0"/>
                </a:solidFill>
                <a:latin typeface="Times New Roman"/>
                <a:ea typeface="Times New Roman"/>
                <a:cs typeface="Times New Roman"/>
              </a:rPr>
              <a:t>цветом отмечены разделы, содержащиеся </a:t>
            </a:r>
            <a:r>
              <a:rPr lang="ru-RU" sz="1000" b="1" dirty="0" smtClean="0">
                <a:solidFill>
                  <a:srgbClr val="4274B0"/>
                </a:solidFill>
                <a:latin typeface="Times New Roman"/>
                <a:ea typeface="Times New Roman"/>
                <a:cs typeface="Times New Roman"/>
              </a:rPr>
              <a:t>и в Стандартной и в Расширенной версии обзора.</a:t>
            </a:r>
            <a:endParaRPr lang="ru-RU" sz="1000" b="1" dirty="0">
              <a:solidFill>
                <a:srgbClr val="4274B0"/>
              </a:solidFill>
              <a:latin typeface="Times New Roman"/>
              <a:ea typeface="Times New Roman"/>
              <a:cs typeface="Times New Roman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1320830" y="1757537"/>
            <a:ext cx="9313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15-20 стр.</a:t>
            </a:r>
            <a:endParaRPr lang="ru-RU" sz="12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2418588" y="1511316"/>
            <a:ext cx="196929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Рейтинг 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торговых сетей </a:t>
            </a:r>
            <a:r>
              <a:rPr lang="en-US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FMCG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 России</a:t>
            </a:r>
          </a:p>
        </p:txBody>
      </p:sp>
      <p:sp>
        <p:nvSpPr>
          <p:cNvPr id="176" name="TextBox 175"/>
          <p:cNvSpPr txBox="1"/>
          <p:nvPr/>
        </p:nvSpPr>
        <p:spPr>
          <a:xfrm>
            <a:off x="1347817" y="2941847"/>
            <a:ext cx="9636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30-45 стр.</a:t>
            </a:r>
            <a:endParaRPr lang="ru-RU" sz="12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2418588" y="2655373"/>
            <a:ext cx="194151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Раздел</a:t>
            </a:r>
            <a:r>
              <a:rPr lang="ru-RU" sz="1400" dirty="0"/>
              <a:t> </a:t>
            </a:r>
            <a:r>
              <a:rPr lang="en-US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. Развитие розничной торговли в России</a:t>
            </a:r>
          </a:p>
        </p:txBody>
      </p:sp>
      <p:sp>
        <p:nvSpPr>
          <p:cNvPr id="184" name="TextBox 183"/>
          <p:cNvSpPr txBox="1"/>
          <p:nvPr/>
        </p:nvSpPr>
        <p:spPr>
          <a:xfrm>
            <a:off x="2418588" y="3750830"/>
            <a:ext cx="19812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Раздел</a:t>
            </a:r>
            <a:r>
              <a:rPr lang="ru-RU" sz="1400" dirty="0">
                <a:latin typeface="Arial" pitchFamily="34" charset="0"/>
                <a:cs typeface="Arial" pitchFamily="34" charset="0"/>
              </a:rPr>
              <a:t> </a:t>
            </a:r>
            <a:r>
              <a:rPr lang="en-US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II</a:t>
            </a:r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. Основные события в розничной торговле </a:t>
            </a:r>
            <a:r>
              <a:rPr lang="en-US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FMCG</a:t>
            </a:r>
            <a:endParaRPr lang="ru-RU" sz="14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393188" y="4946709"/>
            <a:ext cx="20320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4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Раздел III. События и планы развития торговых сетей FMCG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1683611" y="4187210"/>
            <a:ext cx="7778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5 стр.</a:t>
            </a:r>
            <a:endParaRPr lang="ru-RU" sz="12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593086" y="5264565"/>
            <a:ext cx="9596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180 стр. </a:t>
            </a:r>
            <a:r>
              <a:rPr lang="ru-RU" sz="12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(60 стр.)</a:t>
            </a:r>
            <a:endParaRPr lang="ru-RU" sz="12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48776" y="1337212"/>
            <a:ext cx="3851919" cy="9387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Рейтинги по количеству, площади, выручке</a:t>
            </a:r>
          </a:p>
          <a:p>
            <a:pPr marL="285750" lvl="0" indent="-285750">
              <a:buFont typeface="Arial" pitchFamily="34" charset="0"/>
              <a:buChar char="•"/>
            </a:pP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Операционные итоги ТОП-130 сетей FMCG России по форматам</a:t>
            </a:r>
            <a:endParaRPr lang="en-US" sz="11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Значимые события 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: </a:t>
            </a: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новые проекты, 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сделки </a:t>
            </a:r>
            <a:r>
              <a:rPr lang="en-US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M&amp;A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, консолидация, </a:t>
            </a: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международные игроки 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...</a:t>
            </a:r>
            <a:endParaRPr lang="ru-RU" sz="11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" name="Прямоугольник 16"/>
          <p:cNvSpPr/>
          <p:nvPr/>
        </p:nvSpPr>
        <p:spPr>
          <a:xfrm>
            <a:off x="5274497" y="2489890"/>
            <a:ext cx="3826198" cy="12772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Макроэкономические показатели розничной торговли, индикаторы развития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Структура РТО по регионам, видам товаров и организаций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Государственное регулирования торговли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Доходы, расходы, ожидания потребителей</a:t>
            </a:r>
          </a:p>
          <a:p>
            <a:pPr marL="285750" indent="-285750">
              <a:buFont typeface="Arial" pitchFamily="34" charset="0"/>
              <a:buChar char="•"/>
            </a:pPr>
            <a:endParaRPr lang="ru-RU" sz="11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5281669" y="3856349"/>
            <a:ext cx="3826198" cy="9387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>
              <a:buFont typeface="Arial" pitchFamily="34" charset="0"/>
              <a:buChar char="•"/>
            </a:pP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Важнейшие события, способные оказать влияние на розничную торговлю </a:t>
            </a:r>
            <a:r>
              <a:rPr lang="en-US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FMCG</a:t>
            </a:r>
            <a:r>
              <a:rPr lang="ru-RU" sz="1100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России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Кейс – оперативная информация по актуальным вопросам</a:t>
            </a:r>
          </a:p>
          <a:p>
            <a:pPr marL="285750" indent="-285750">
              <a:buFont typeface="Arial" pitchFamily="34" charset="0"/>
              <a:buChar char="•"/>
            </a:pPr>
            <a:endParaRPr lang="ru-RU" sz="11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61" name="Прямоугольник 160"/>
          <p:cNvSpPr/>
          <p:nvPr/>
        </p:nvSpPr>
        <p:spPr>
          <a:xfrm>
            <a:off x="5292593" y="4795068"/>
            <a:ext cx="3826198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Оперативная информация по </a:t>
            </a:r>
            <a:r>
              <a:rPr lang="ru-RU" sz="11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более 200 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(ТОП-8) компаний:</a:t>
            </a:r>
            <a:endParaRPr lang="en-US" sz="1100" b="1" dirty="0" smtClean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  <a:p>
            <a:pPr marL="171450" indent="-1714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Итог и перспективы развития сети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Операционные и финансовые показатели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Сделки </a:t>
            </a:r>
            <a:r>
              <a:rPr lang="en-US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M&amp;A</a:t>
            </a: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, корпоративные события</a:t>
            </a:r>
          </a:p>
          <a:p>
            <a:pPr marL="171450" indent="-171450">
              <a:buFont typeface="Arial" pitchFamily="34" charset="0"/>
              <a:buChar char="•"/>
            </a:pPr>
            <a:r>
              <a:rPr lang="ru-RU" sz="1100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Логистика, взаимодействие с поставщиками и потребителями</a:t>
            </a:r>
          </a:p>
          <a:p>
            <a:pPr marL="285750" indent="-285750">
              <a:buFont typeface="Arial" pitchFamily="34" charset="0"/>
              <a:buChar char="•"/>
            </a:pPr>
            <a:endParaRPr lang="ru-RU" sz="1100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59" name="Picture 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360099" y="3856349"/>
            <a:ext cx="993095" cy="911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60099" y="1441082"/>
            <a:ext cx="952933" cy="9099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3" name="Скругленный прямоугольник 162"/>
          <p:cNvSpPr/>
          <p:nvPr/>
        </p:nvSpPr>
        <p:spPr>
          <a:xfrm>
            <a:off x="4438324" y="2835410"/>
            <a:ext cx="796482" cy="383436"/>
          </a:xfrm>
          <a:prstGeom prst="roundRect">
            <a:avLst>
              <a:gd name="adj" fmla="val 10000"/>
            </a:avLst>
          </a:prstGeom>
          <a:blipFill rotWithShape="0">
            <a:blip r:embed="rId10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64" name="Скругленный прямоугольник 163"/>
          <p:cNvSpPr/>
          <p:nvPr/>
        </p:nvSpPr>
        <p:spPr>
          <a:xfrm>
            <a:off x="4393436" y="5128709"/>
            <a:ext cx="860583" cy="590105"/>
          </a:xfrm>
          <a:prstGeom prst="roundRect">
            <a:avLst>
              <a:gd name="adj" fmla="val 10000"/>
            </a:avLst>
          </a:prstGeom>
          <a:blipFill rotWithShape="0">
            <a:blip r:embed="rId11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val="395823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8381" y="3362315"/>
            <a:ext cx="161448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5" name="Группа 174"/>
          <p:cNvGrpSpPr/>
          <p:nvPr/>
        </p:nvGrpSpPr>
        <p:grpSpPr>
          <a:xfrm>
            <a:off x="721699" y="2076552"/>
            <a:ext cx="3179461" cy="2712551"/>
            <a:chOff x="754840" y="2500306"/>
            <a:chExt cx="3179461" cy="2712551"/>
          </a:xfrm>
        </p:grpSpPr>
        <p:grpSp>
          <p:nvGrpSpPr>
            <p:cNvPr id="3" name="Группа 30"/>
            <p:cNvGrpSpPr/>
            <p:nvPr/>
          </p:nvGrpSpPr>
          <p:grpSpPr>
            <a:xfrm>
              <a:off x="754840" y="2593168"/>
              <a:ext cx="3179461" cy="2198994"/>
              <a:chOff x="892473" y="2786058"/>
              <a:chExt cx="3179461" cy="2198994"/>
            </a:xfrm>
          </p:grpSpPr>
          <p:grpSp>
            <p:nvGrpSpPr>
              <p:cNvPr id="4" name="Группа 33"/>
              <p:cNvGrpSpPr/>
              <p:nvPr/>
            </p:nvGrpSpPr>
            <p:grpSpPr>
              <a:xfrm>
                <a:off x="2270642" y="3848103"/>
                <a:ext cx="1479967" cy="1136949"/>
                <a:chOff x="2239536" y="3971929"/>
                <a:chExt cx="1479967" cy="1136949"/>
              </a:xfrm>
            </p:grpSpPr>
            <p:pic>
              <p:nvPicPr>
                <p:cNvPr id="1031" name="Picture 7"/>
                <p:cNvPicPr>
                  <a:picLocks noChangeAspect="1" noChangeArrowheads="1"/>
                </p:cNvPicPr>
                <p:nvPr/>
              </p:nvPicPr>
              <p:blipFill>
                <a:blip r:embed="rId4" cstate="print"/>
                <a:srcRect l="12599" t="20009" r="7019" b="35571"/>
                <a:stretch>
                  <a:fillRect/>
                </a:stretch>
              </p:blipFill>
              <p:spPr bwMode="auto">
                <a:xfrm rot="463166">
                  <a:off x="2239536" y="4672315"/>
                  <a:ext cx="955675" cy="4365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37" name="Picture 13"/>
                <p:cNvPicPr>
                  <a:picLocks noChangeAspect="1" noChangeArrowheads="1"/>
                </p:cNvPicPr>
                <p:nvPr/>
              </p:nvPicPr>
              <p:blipFill>
                <a:blip r:embed="rId5" cstate="print"/>
                <a:srcRect/>
                <a:stretch>
                  <a:fillRect/>
                </a:stretch>
              </p:blipFill>
              <p:spPr bwMode="auto">
                <a:xfrm>
                  <a:off x="3143240" y="3971929"/>
                  <a:ext cx="576263" cy="4365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1032" name="Picture 8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 l="2810" r="4215"/>
                <a:stretch>
                  <a:fillRect/>
                </a:stretch>
              </p:blipFill>
              <p:spPr bwMode="auto">
                <a:xfrm rot="535967">
                  <a:off x="2492470" y="4279070"/>
                  <a:ext cx="997760" cy="42703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  <p:grpSp>
            <p:nvGrpSpPr>
              <p:cNvPr id="5" name="Группа 32"/>
              <p:cNvGrpSpPr/>
              <p:nvPr/>
            </p:nvGrpSpPr>
            <p:grpSpPr>
              <a:xfrm>
                <a:off x="892473" y="2786058"/>
                <a:ext cx="3179461" cy="1100833"/>
                <a:chOff x="861367" y="2928934"/>
                <a:chExt cx="3179461" cy="1100833"/>
              </a:xfrm>
            </p:grpSpPr>
            <p:pic>
              <p:nvPicPr>
                <p:cNvPr id="1029" name="Picture 5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 t="21052" b="9868"/>
                <a:stretch>
                  <a:fillRect/>
                </a:stretch>
              </p:blipFill>
              <p:spPr bwMode="auto">
                <a:xfrm rot="1296597">
                  <a:off x="2613665" y="3102723"/>
                  <a:ext cx="1427163" cy="500066"/>
                </a:xfrm>
                <a:prstGeom prst="rect">
                  <a:avLst/>
                </a:prstGeom>
                <a:noFill/>
              </p:spPr>
            </p:pic>
            <p:pic>
              <p:nvPicPr>
                <p:cNvPr id="1039" name="Picture 15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2071670" y="2928934"/>
                  <a:ext cx="587375" cy="638175"/>
                </a:xfrm>
                <a:prstGeom prst="rect">
                  <a:avLst/>
                </a:prstGeom>
                <a:noFill/>
              </p:spPr>
            </p:pic>
            <p:pic>
              <p:nvPicPr>
                <p:cNvPr id="1028" name="Рисунок 894" descr="ຠثຨث"/>
                <p:cNvPicPr>
                  <a:picLocks noChangeAspect="1" noChangeArrowheads="1"/>
                </p:cNvPicPr>
                <p:nvPr/>
              </p:nvPicPr>
              <p:blipFill>
                <a:blip r:embed="rId9" cstate="print"/>
                <a:srcRect l="14671" t="17043" b="20245"/>
                <a:stretch>
                  <a:fillRect/>
                </a:stretch>
              </p:blipFill>
              <p:spPr bwMode="auto">
                <a:xfrm rot="20285850">
                  <a:off x="861367" y="3013126"/>
                  <a:ext cx="1269251" cy="267806"/>
                </a:xfrm>
                <a:prstGeom prst="rect">
                  <a:avLst/>
                </a:prstGeom>
                <a:noFill/>
              </p:spPr>
            </p:pic>
            <p:pic>
              <p:nvPicPr>
                <p:cNvPr id="1038" name="Picture 14" descr="{B034790F-A24A-1A4C-B7F3-79173E5ACDEA}"/>
                <p:cNvPicPr>
                  <a:picLocks noChangeAspect="1" noChangeArrowheads="1"/>
                </p:cNvPicPr>
                <p:nvPr/>
              </p:nvPicPr>
              <p:blipFill>
                <a:blip r:embed="rId10" cstate="print"/>
                <a:srcRect/>
                <a:stretch>
                  <a:fillRect/>
                </a:stretch>
              </p:blipFill>
              <p:spPr bwMode="auto">
                <a:xfrm rot="20424502">
                  <a:off x="1088082" y="3360664"/>
                  <a:ext cx="646113" cy="427038"/>
                </a:xfrm>
                <a:prstGeom prst="rect">
                  <a:avLst/>
                </a:prstGeom>
                <a:noFill/>
              </p:spPr>
            </p:pic>
            <p:pic>
              <p:nvPicPr>
                <p:cNvPr id="1035" name="Picture 11" descr="billa logo_yellow"/>
                <p:cNvPicPr>
                  <a:picLocks noChangeAspect="1" noChangeArrowheads="1"/>
                </p:cNvPicPr>
                <p:nvPr/>
              </p:nvPicPr>
              <p:blipFill>
                <a:blip r:embed="rId11" cstate="print"/>
                <a:srcRect l="3642" r="4371"/>
                <a:stretch>
                  <a:fillRect/>
                </a:stretch>
              </p:blipFill>
              <p:spPr bwMode="auto">
                <a:xfrm rot="21449568">
                  <a:off x="1795051" y="3591947"/>
                  <a:ext cx="927215" cy="437820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</p:grpSp>
        </p:grpSp>
        <p:sp>
          <p:nvSpPr>
            <p:cNvPr id="166" name="Скругленный прямоугольник 165"/>
            <p:cNvSpPr/>
            <p:nvPr/>
          </p:nvSpPr>
          <p:spPr>
            <a:xfrm>
              <a:off x="1142976" y="3714752"/>
              <a:ext cx="1014419" cy="283659"/>
            </a:xfrm>
            <a:prstGeom prst="roundRect">
              <a:avLst>
                <a:gd name="adj" fmla="val 10000"/>
              </a:avLst>
            </a:prstGeom>
            <a:blipFill rotWithShape="0">
              <a:blip r:embed="rId12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67" name="Скругленный прямоугольник 166"/>
            <p:cNvSpPr/>
            <p:nvPr/>
          </p:nvSpPr>
          <p:spPr>
            <a:xfrm>
              <a:off x="1928794" y="4929198"/>
              <a:ext cx="1014419" cy="283659"/>
            </a:xfrm>
            <a:prstGeom prst="roundRect">
              <a:avLst>
                <a:gd name="adj" fmla="val 10000"/>
              </a:avLst>
            </a:prstGeom>
            <a:blipFill rotWithShape="0">
              <a:blip r:embed="rId13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68" name="Скругленный прямоугольник 167"/>
            <p:cNvSpPr/>
            <p:nvPr/>
          </p:nvSpPr>
          <p:spPr>
            <a:xfrm>
              <a:off x="2786050" y="3643314"/>
              <a:ext cx="1071570" cy="426535"/>
            </a:xfrm>
            <a:prstGeom prst="roundRect">
              <a:avLst>
                <a:gd name="adj" fmla="val 10000"/>
              </a:avLst>
            </a:prstGeom>
            <a:blipFill rotWithShape="0">
              <a:blip r:embed="rId14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69" name="Скругленный прямоугольник 168"/>
            <p:cNvSpPr/>
            <p:nvPr/>
          </p:nvSpPr>
          <p:spPr>
            <a:xfrm>
              <a:off x="2786050" y="2500306"/>
              <a:ext cx="1014419" cy="283659"/>
            </a:xfrm>
            <a:prstGeom prst="roundRect">
              <a:avLst>
                <a:gd name="adj" fmla="val 10000"/>
              </a:avLst>
            </a:prstGeom>
            <a:blipFill rotWithShape="0">
              <a:blip r:embed="rId15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71" name="Скругленный прямоугольник 170"/>
            <p:cNvSpPr/>
            <p:nvPr/>
          </p:nvSpPr>
          <p:spPr>
            <a:xfrm>
              <a:off x="1071538" y="3357562"/>
              <a:ext cx="1014419" cy="283659"/>
            </a:xfrm>
            <a:prstGeom prst="roundRect">
              <a:avLst>
                <a:gd name="adj" fmla="val 10000"/>
              </a:avLst>
            </a:prstGeom>
            <a:blipFill rotWithShape="0">
              <a:blip r:embed="rId16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173" name="Скругленный прямоугольник 172"/>
            <p:cNvSpPr/>
            <p:nvPr/>
          </p:nvSpPr>
          <p:spPr>
            <a:xfrm>
              <a:off x="1500166" y="4572008"/>
              <a:ext cx="1014419" cy="283659"/>
            </a:xfrm>
            <a:prstGeom prst="roundRect">
              <a:avLst>
                <a:gd name="adj" fmla="val 10000"/>
              </a:avLst>
            </a:prstGeom>
            <a:blipFill rotWithShape="0">
              <a:blip r:embed="rId17" cstate="print"/>
              <a:stretch>
                <a:fillRect/>
              </a:stretch>
            </a:blip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2">
              <a:schemeClr val="accent1">
                <a:tint val="5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>
                <a:hueOff val="0"/>
                <a:satOff val="0"/>
                <a:lumOff val="0"/>
                <a:alphaOff val="0"/>
              </a:schemeClr>
            </a:fontRef>
          </p:style>
        </p:sp>
      </p:grpSp>
      <p:sp>
        <p:nvSpPr>
          <p:cNvPr id="176" name="Скругленный прямоугольник 175"/>
          <p:cNvSpPr/>
          <p:nvPr/>
        </p:nvSpPr>
        <p:spPr>
          <a:xfrm>
            <a:off x="2292897" y="2778848"/>
            <a:ext cx="1296144" cy="288032"/>
          </a:xfrm>
          <a:prstGeom prst="roundRect">
            <a:avLst>
              <a:gd name="adj" fmla="val 10000"/>
            </a:avLst>
          </a:prstGeom>
          <a:blipFill rotWithShape="0">
            <a:blip r:embed="rId18" cstate="print"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pic>
        <p:nvPicPr>
          <p:cNvPr id="6" name="Рисунок 5" descr="abstract-waves-on-a-blue-background.jpg"/>
          <p:cNvPicPr>
            <a:picLocks noChangeAspect="1"/>
          </p:cNvPicPr>
          <p:nvPr/>
        </p:nvPicPr>
        <p:blipFill>
          <a:blip r:embed="rId19" cstate="print">
            <a:lum bright="-20000"/>
          </a:blip>
          <a:stretch>
            <a:fillRect/>
          </a:stretch>
        </p:blipFill>
        <p:spPr>
          <a:xfrm>
            <a:off x="0" y="0"/>
            <a:ext cx="9144000" cy="1142983"/>
          </a:xfrm>
          <a:prstGeom prst="rect">
            <a:avLst/>
          </a:prstGeom>
          <a:blipFill dpi="0" rotWithShape="1">
            <a:blip r:embed="rId19" cstate="print"/>
            <a:srcRect/>
            <a:tile tx="0" ty="0" sx="100000" sy="100000" flip="none" algn="tl"/>
          </a:blipFill>
        </p:spPr>
      </p:pic>
      <p:sp>
        <p:nvSpPr>
          <p:cNvPr id="7" name="Rectangle 4"/>
          <p:cNvSpPr>
            <a:spLocks noGrp="1" noChangeArrowheads="1"/>
          </p:cNvSpPr>
          <p:nvPr>
            <p:ph type="title"/>
          </p:nvPr>
        </p:nvSpPr>
        <p:spPr>
          <a:xfrm>
            <a:off x="2843808" y="142852"/>
            <a:ext cx="6115064" cy="928694"/>
          </a:xfrm>
        </p:spPr>
        <p:txBody>
          <a:bodyPr rIns="0">
            <a:noAutofit/>
          </a:bodyPr>
          <a:lstStyle/>
          <a:p>
            <a:pPr algn="r">
              <a:spcAft>
                <a:spcPts val="600"/>
              </a:spcAft>
            </a:pP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Рейтинги торговых  сетей</a:t>
            </a:r>
            <a:b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</a:br>
            <a:r>
              <a:rPr lang="en-US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FMCG </a:t>
            </a: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России</a:t>
            </a:r>
          </a:p>
        </p:txBody>
      </p:sp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1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2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4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5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pic>
        <p:nvPicPr>
          <p:cNvPr id="32" name="Рисунок 31" descr="abstract-waves-on-a-blue-background.jpg"/>
          <p:cNvPicPr>
            <a:picLocks noChangeAspect="1"/>
          </p:cNvPicPr>
          <p:nvPr/>
        </p:nvPicPr>
        <p:blipFill>
          <a:blip r:embed="rId19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sp>
        <p:nvSpPr>
          <p:cNvPr id="21" name="Полилиния 20"/>
          <p:cNvSpPr/>
          <p:nvPr/>
        </p:nvSpPr>
        <p:spPr>
          <a:xfrm>
            <a:off x="4546022" y="3536079"/>
            <a:ext cx="4425851" cy="649455"/>
          </a:xfrm>
          <a:custGeom>
            <a:avLst/>
            <a:gdLst>
              <a:gd name="connsiteX0" fmla="*/ 0 w 4320480"/>
              <a:gd name="connsiteY0" fmla="*/ 66672 h 666720"/>
              <a:gd name="connsiteX1" fmla="*/ 66672 w 4320480"/>
              <a:gd name="connsiteY1" fmla="*/ 0 h 666720"/>
              <a:gd name="connsiteX2" fmla="*/ 4253808 w 4320480"/>
              <a:gd name="connsiteY2" fmla="*/ 0 h 666720"/>
              <a:gd name="connsiteX3" fmla="*/ 4320480 w 4320480"/>
              <a:gd name="connsiteY3" fmla="*/ 66672 h 666720"/>
              <a:gd name="connsiteX4" fmla="*/ 4320480 w 4320480"/>
              <a:gd name="connsiteY4" fmla="*/ 600048 h 666720"/>
              <a:gd name="connsiteX5" fmla="*/ 4253808 w 4320480"/>
              <a:gd name="connsiteY5" fmla="*/ 666720 h 666720"/>
              <a:gd name="connsiteX6" fmla="*/ 66672 w 4320480"/>
              <a:gd name="connsiteY6" fmla="*/ 666720 h 666720"/>
              <a:gd name="connsiteX7" fmla="*/ 0 w 4320480"/>
              <a:gd name="connsiteY7" fmla="*/ 600048 h 666720"/>
              <a:gd name="connsiteX8" fmla="*/ 0 w 4320480"/>
              <a:gd name="connsiteY8" fmla="*/ 66672 h 66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0480" h="666720">
                <a:moveTo>
                  <a:pt x="0" y="66672"/>
                </a:moveTo>
                <a:cubicBezTo>
                  <a:pt x="0" y="29850"/>
                  <a:pt x="29850" y="0"/>
                  <a:pt x="66672" y="0"/>
                </a:cubicBezTo>
                <a:lnTo>
                  <a:pt x="4253808" y="0"/>
                </a:lnTo>
                <a:cubicBezTo>
                  <a:pt x="4290630" y="0"/>
                  <a:pt x="4320480" y="29850"/>
                  <a:pt x="4320480" y="66672"/>
                </a:cubicBezTo>
                <a:lnTo>
                  <a:pt x="4320480" y="600048"/>
                </a:lnTo>
                <a:cubicBezTo>
                  <a:pt x="4320480" y="636870"/>
                  <a:pt x="4290630" y="666720"/>
                  <a:pt x="4253808" y="666720"/>
                </a:cubicBezTo>
                <a:lnTo>
                  <a:pt x="66672" y="666720"/>
                </a:lnTo>
                <a:cubicBezTo>
                  <a:pt x="29850" y="666720"/>
                  <a:pt x="0" y="636870"/>
                  <a:pt x="0" y="600048"/>
                </a:cubicBezTo>
                <a:lnTo>
                  <a:pt x="0" y="66672"/>
                </a:lnTo>
                <a:close/>
              </a:path>
            </a:pathLst>
          </a:cu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spcFirstLastPara="0" vert="horz" wrap="square" lIns="999348" tIns="68580" rIns="68581" bIns="68580" numCol="1" spcCol="1270" anchor="ctr" anchorCtr="0">
            <a:noAutofit/>
          </a:bodyPr>
          <a:lstStyle/>
          <a:p>
            <a:pPr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Рейтинг по торговым площадям</a:t>
            </a:r>
          </a:p>
        </p:txBody>
      </p:sp>
      <p:sp>
        <p:nvSpPr>
          <p:cNvPr id="24" name="Скругленный прямоугольник 23"/>
          <p:cNvSpPr/>
          <p:nvPr/>
        </p:nvSpPr>
        <p:spPr>
          <a:xfrm>
            <a:off x="4619863" y="3578943"/>
            <a:ext cx="823826" cy="560269"/>
          </a:xfrm>
          <a:prstGeom prst="roundRect">
            <a:avLst>
              <a:gd name="adj" fmla="val 10000"/>
            </a:avLst>
          </a:prstGeom>
          <a:blipFill rotWithShape="0">
            <a:blip r:embed="rId20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8" name="Group 4"/>
          <p:cNvGrpSpPr>
            <a:grpSpLocks noChangeAspect="1"/>
          </p:cNvGrpSpPr>
          <p:nvPr/>
        </p:nvGrpSpPr>
        <p:grpSpPr bwMode="auto">
          <a:xfrm>
            <a:off x="395317" y="5857893"/>
            <a:ext cx="8391525" cy="873108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36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7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8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9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0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1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2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3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4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5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6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7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8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59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0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1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2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3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64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8" name="Полилиния 17"/>
          <p:cNvSpPr/>
          <p:nvPr/>
        </p:nvSpPr>
        <p:spPr>
          <a:xfrm>
            <a:off x="4554746" y="2799978"/>
            <a:ext cx="4425851" cy="655358"/>
          </a:xfrm>
          <a:custGeom>
            <a:avLst/>
            <a:gdLst>
              <a:gd name="connsiteX0" fmla="*/ 0 w 4320480"/>
              <a:gd name="connsiteY0" fmla="*/ 66672 h 666720"/>
              <a:gd name="connsiteX1" fmla="*/ 66672 w 4320480"/>
              <a:gd name="connsiteY1" fmla="*/ 0 h 666720"/>
              <a:gd name="connsiteX2" fmla="*/ 4253808 w 4320480"/>
              <a:gd name="connsiteY2" fmla="*/ 0 h 666720"/>
              <a:gd name="connsiteX3" fmla="*/ 4320480 w 4320480"/>
              <a:gd name="connsiteY3" fmla="*/ 66672 h 666720"/>
              <a:gd name="connsiteX4" fmla="*/ 4320480 w 4320480"/>
              <a:gd name="connsiteY4" fmla="*/ 600048 h 666720"/>
              <a:gd name="connsiteX5" fmla="*/ 4253808 w 4320480"/>
              <a:gd name="connsiteY5" fmla="*/ 666720 h 666720"/>
              <a:gd name="connsiteX6" fmla="*/ 66672 w 4320480"/>
              <a:gd name="connsiteY6" fmla="*/ 666720 h 666720"/>
              <a:gd name="connsiteX7" fmla="*/ 0 w 4320480"/>
              <a:gd name="connsiteY7" fmla="*/ 600048 h 666720"/>
              <a:gd name="connsiteX8" fmla="*/ 0 w 4320480"/>
              <a:gd name="connsiteY8" fmla="*/ 66672 h 66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0480" h="666720">
                <a:moveTo>
                  <a:pt x="0" y="66672"/>
                </a:moveTo>
                <a:cubicBezTo>
                  <a:pt x="0" y="29850"/>
                  <a:pt x="29850" y="0"/>
                  <a:pt x="66672" y="0"/>
                </a:cubicBezTo>
                <a:lnTo>
                  <a:pt x="4253808" y="0"/>
                </a:lnTo>
                <a:cubicBezTo>
                  <a:pt x="4290630" y="0"/>
                  <a:pt x="4320480" y="29850"/>
                  <a:pt x="4320480" y="66672"/>
                </a:cubicBezTo>
                <a:lnTo>
                  <a:pt x="4320480" y="600048"/>
                </a:lnTo>
                <a:cubicBezTo>
                  <a:pt x="4320480" y="636870"/>
                  <a:pt x="4290630" y="666720"/>
                  <a:pt x="4253808" y="666720"/>
                </a:cubicBezTo>
                <a:lnTo>
                  <a:pt x="66672" y="666720"/>
                </a:lnTo>
                <a:cubicBezTo>
                  <a:pt x="29850" y="666720"/>
                  <a:pt x="0" y="636870"/>
                  <a:pt x="0" y="600048"/>
                </a:cubicBezTo>
                <a:lnTo>
                  <a:pt x="0" y="66672"/>
                </a:lnTo>
                <a:close/>
              </a:path>
            </a:pathLst>
          </a:cu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spcFirstLastPara="0" vert="horz" wrap="square" lIns="999348" tIns="68580" rIns="68581" bIns="68580" numCol="1" spcCol="1270" anchor="ctr" anchorCtr="0">
            <a:noAutofit/>
          </a:bodyPr>
          <a:lstStyle/>
          <a:p>
            <a:pPr defTabSz="800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ru-RU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Рейтинг по количеству объектов</a:t>
            </a: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4600019" y="2861324"/>
            <a:ext cx="857256" cy="571504"/>
          </a:xfrm>
          <a:prstGeom prst="roundRect">
            <a:avLst/>
          </a:prstGeom>
          <a:blipFill>
            <a:blip r:embed="rId21" cstate="print"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white"/>
              </a:solidFill>
            </a:endParaRPr>
          </a:p>
        </p:txBody>
      </p:sp>
      <p:graphicFrame>
        <p:nvGraphicFramePr>
          <p:cNvPr id="174" name="Схема 173"/>
          <p:cNvGraphicFramePr/>
          <p:nvPr>
            <p:extLst>
              <p:ext uri="{D42A27DB-BD31-4B8C-83A1-F6EECF244321}">
                <p14:modId xmlns:p14="http://schemas.microsoft.com/office/powerpoint/2010/main" val="1925325248"/>
              </p:ext>
            </p:extLst>
          </p:nvPr>
        </p:nvGraphicFramePr>
        <p:xfrm>
          <a:off x="34830" y="1627917"/>
          <a:ext cx="4929190" cy="4483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2" r:lo="rId23" r:qs="rId24" r:cs="rId25"/>
          </a:graphicData>
        </a:graphic>
      </p:graphicFrame>
      <p:grpSp>
        <p:nvGrpSpPr>
          <p:cNvPr id="20" name="Группа 19"/>
          <p:cNvGrpSpPr/>
          <p:nvPr/>
        </p:nvGrpSpPr>
        <p:grpSpPr>
          <a:xfrm>
            <a:off x="4548266" y="4801316"/>
            <a:ext cx="4425852" cy="645517"/>
            <a:chOff x="4582186" y="3366963"/>
            <a:chExt cx="4425852" cy="645517"/>
          </a:xfrm>
        </p:grpSpPr>
        <p:sp>
          <p:nvSpPr>
            <p:cNvPr id="25" name="Полилиния 24"/>
            <p:cNvSpPr/>
            <p:nvPr/>
          </p:nvSpPr>
          <p:spPr>
            <a:xfrm>
              <a:off x="4582186" y="3366963"/>
              <a:ext cx="4425852" cy="645517"/>
            </a:xfrm>
            <a:custGeom>
              <a:avLst/>
              <a:gdLst>
                <a:gd name="connsiteX0" fmla="*/ 0 w 4320480"/>
                <a:gd name="connsiteY0" fmla="*/ 66672 h 666720"/>
                <a:gd name="connsiteX1" fmla="*/ 66672 w 4320480"/>
                <a:gd name="connsiteY1" fmla="*/ 0 h 666720"/>
                <a:gd name="connsiteX2" fmla="*/ 4253808 w 4320480"/>
                <a:gd name="connsiteY2" fmla="*/ 0 h 666720"/>
                <a:gd name="connsiteX3" fmla="*/ 4320480 w 4320480"/>
                <a:gd name="connsiteY3" fmla="*/ 66672 h 666720"/>
                <a:gd name="connsiteX4" fmla="*/ 4320480 w 4320480"/>
                <a:gd name="connsiteY4" fmla="*/ 600048 h 666720"/>
                <a:gd name="connsiteX5" fmla="*/ 4253808 w 4320480"/>
                <a:gd name="connsiteY5" fmla="*/ 666720 h 666720"/>
                <a:gd name="connsiteX6" fmla="*/ 66672 w 4320480"/>
                <a:gd name="connsiteY6" fmla="*/ 666720 h 666720"/>
                <a:gd name="connsiteX7" fmla="*/ 0 w 4320480"/>
                <a:gd name="connsiteY7" fmla="*/ 600048 h 666720"/>
                <a:gd name="connsiteX8" fmla="*/ 0 w 4320480"/>
                <a:gd name="connsiteY8" fmla="*/ 66672 h 66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20480" h="666720">
                  <a:moveTo>
                    <a:pt x="0" y="66672"/>
                  </a:moveTo>
                  <a:cubicBezTo>
                    <a:pt x="0" y="29850"/>
                    <a:pt x="29850" y="0"/>
                    <a:pt x="66672" y="0"/>
                  </a:cubicBezTo>
                  <a:lnTo>
                    <a:pt x="4253808" y="0"/>
                  </a:lnTo>
                  <a:cubicBezTo>
                    <a:pt x="4290630" y="0"/>
                    <a:pt x="4320480" y="29850"/>
                    <a:pt x="4320480" y="66672"/>
                  </a:cubicBezTo>
                  <a:lnTo>
                    <a:pt x="4320480" y="600048"/>
                  </a:lnTo>
                  <a:cubicBezTo>
                    <a:pt x="4320480" y="636870"/>
                    <a:pt x="4290630" y="666720"/>
                    <a:pt x="4253808" y="666720"/>
                  </a:cubicBezTo>
                  <a:lnTo>
                    <a:pt x="66672" y="666720"/>
                  </a:lnTo>
                  <a:cubicBezTo>
                    <a:pt x="29850" y="666720"/>
                    <a:pt x="0" y="636870"/>
                    <a:pt x="0" y="600048"/>
                  </a:cubicBezTo>
                  <a:lnTo>
                    <a:pt x="0" y="66672"/>
                  </a:lnTo>
                  <a:close/>
                </a:path>
              </a:pathLst>
            </a:custGeom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spcFirstLastPara="0" vert="horz" wrap="square" lIns="999348" tIns="68580" rIns="68581" bIns="68580" numCol="1" spcCol="1270" anchor="ctr" anchorCtr="0">
              <a:noAutofit/>
            </a:bodyPr>
            <a:lstStyle/>
            <a:p>
              <a:pPr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ru-RU" b="1" dirty="0" smtClean="0">
                  <a:solidFill>
                    <a:prstClr val="white"/>
                  </a:solidFill>
                  <a:latin typeface="Arial" pitchFamily="34" charset="0"/>
                  <a:cs typeface="Arial" pitchFamily="34" charset="0"/>
                </a:rPr>
                <a:t>Рейтинг по выручке</a:t>
              </a:r>
            </a:p>
          </p:txBody>
        </p:sp>
        <p:pic>
          <p:nvPicPr>
            <p:cNvPr id="9218" name="Picture 2" descr="C:\Documents and Settings\FL15_user\Рабочий стол\Для презентации\Для подготовки презентаций\Библиотека символов\arrow forecast.jpg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37841" y="3429140"/>
              <a:ext cx="810580" cy="49333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84" name="Полилиния 183"/>
          <p:cNvSpPr/>
          <p:nvPr/>
        </p:nvSpPr>
        <p:spPr>
          <a:xfrm>
            <a:off x="4548266" y="1177478"/>
            <a:ext cx="4425852" cy="645517"/>
          </a:xfrm>
          <a:custGeom>
            <a:avLst/>
            <a:gdLst>
              <a:gd name="connsiteX0" fmla="*/ 0 w 4320480"/>
              <a:gd name="connsiteY0" fmla="*/ 66672 h 666720"/>
              <a:gd name="connsiteX1" fmla="*/ 66672 w 4320480"/>
              <a:gd name="connsiteY1" fmla="*/ 0 h 666720"/>
              <a:gd name="connsiteX2" fmla="*/ 4253808 w 4320480"/>
              <a:gd name="connsiteY2" fmla="*/ 0 h 666720"/>
              <a:gd name="connsiteX3" fmla="*/ 4320480 w 4320480"/>
              <a:gd name="connsiteY3" fmla="*/ 66672 h 666720"/>
              <a:gd name="connsiteX4" fmla="*/ 4320480 w 4320480"/>
              <a:gd name="connsiteY4" fmla="*/ 600048 h 666720"/>
              <a:gd name="connsiteX5" fmla="*/ 4253808 w 4320480"/>
              <a:gd name="connsiteY5" fmla="*/ 666720 h 666720"/>
              <a:gd name="connsiteX6" fmla="*/ 66672 w 4320480"/>
              <a:gd name="connsiteY6" fmla="*/ 666720 h 666720"/>
              <a:gd name="connsiteX7" fmla="*/ 0 w 4320480"/>
              <a:gd name="connsiteY7" fmla="*/ 600048 h 666720"/>
              <a:gd name="connsiteX8" fmla="*/ 0 w 4320480"/>
              <a:gd name="connsiteY8" fmla="*/ 66672 h 66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20480" h="666720">
                <a:moveTo>
                  <a:pt x="0" y="66672"/>
                </a:moveTo>
                <a:cubicBezTo>
                  <a:pt x="0" y="29850"/>
                  <a:pt x="29850" y="0"/>
                  <a:pt x="66672" y="0"/>
                </a:cubicBezTo>
                <a:lnTo>
                  <a:pt x="4253808" y="0"/>
                </a:lnTo>
                <a:cubicBezTo>
                  <a:pt x="4290630" y="0"/>
                  <a:pt x="4320480" y="29850"/>
                  <a:pt x="4320480" y="66672"/>
                </a:cubicBezTo>
                <a:lnTo>
                  <a:pt x="4320480" y="600048"/>
                </a:lnTo>
                <a:cubicBezTo>
                  <a:pt x="4320480" y="636870"/>
                  <a:pt x="4290630" y="666720"/>
                  <a:pt x="4253808" y="666720"/>
                </a:cubicBezTo>
                <a:lnTo>
                  <a:pt x="66672" y="666720"/>
                </a:lnTo>
                <a:cubicBezTo>
                  <a:pt x="29850" y="666720"/>
                  <a:pt x="0" y="636870"/>
                  <a:pt x="0" y="600048"/>
                </a:cubicBezTo>
                <a:lnTo>
                  <a:pt x="0" y="66672"/>
                </a:lnTo>
                <a:close/>
              </a:path>
            </a:pathLst>
          </a:custGeom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spcFirstLastPara="0" vert="horz" wrap="square" lIns="999348" tIns="68580" rIns="68581" bIns="68580" numCol="1" spcCol="1270" anchor="ctr" anchorCtr="0">
            <a:noAutofit/>
          </a:bodyPr>
          <a:lstStyle/>
          <a:p>
            <a:r>
              <a:rPr lang="ru-RU" b="1" dirty="0">
                <a:latin typeface="Arial" pitchFamily="34" charset="0"/>
                <a:cs typeface="Arial" pitchFamily="34" charset="0"/>
              </a:rPr>
              <a:t>Операционные итоги ТОП-130 сетей FMCG России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00019" y="1796263"/>
            <a:ext cx="437409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Динамика количества и прироста количества и площадей объектов по форматам</a:t>
            </a:r>
            <a:endParaRPr lang="en-US" sz="1200" b="1" dirty="0" smtClean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  <a:p>
            <a:pPr marL="285750" indent="-285750">
              <a:buFont typeface="Arial" pitchFamily="34" charset="0"/>
              <a:buChar char="•"/>
            </a:pP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Количество и площади торговых объектов </a:t>
            </a: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ТОП-130 ритейлеров России по форматам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Ключевые открытия и закрытия (кто, что и где)</a:t>
            </a:r>
            <a:endParaRPr lang="ru-RU" sz="12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4693413" y="4154985"/>
            <a:ext cx="437409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Структура и динамика прироста торговых площадей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Итоги текущего периода</a:t>
            </a:r>
            <a:endParaRPr lang="ru-RU" sz="1200" b="1" dirty="0">
              <a:solidFill>
                <a:srgbClr val="C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4713872" y="5507935"/>
            <a:ext cx="437409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itchFamily="34" charset="0"/>
              <a:buChar char="•"/>
            </a:pP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Динамика</a:t>
            </a:r>
            <a:r>
              <a:rPr lang="ru-RU" sz="1200" dirty="0"/>
              <a:t> </a:t>
            </a: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выручки</a:t>
            </a:r>
            <a:r>
              <a:rPr lang="ru-RU" sz="1200" dirty="0"/>
              <a:t> </a:t>
            </a: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ТОП-50</a:t>
            </a:r>
            <a:r>
              <a:rPr lang="ru-RU" sz="1200" dirty="0"/>
              <a:t> </a:t>
            </a: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ритейлеров</a:t>
            </a:r>
            <a:r>
              <a:rPr lang="ru-RU" sz="1200" dirty="0"/>
              <a:t> </a:t>
            </a:r>
            <a:endParaRPr lang="ru-RU" sz="1200" dirty="0" smtClean="0"/>
          </a:p>
          <a:p>
            <a:pPr marL="285750" indent="-285750">
              <a:buFont typeface="Arial" pitchFamily="34" charset="0"/>
              <a:buChar char="•"/>
            </a:pPr>
            <a:r>
              <a:rPr lang="ru-RU" sz="1200" b="1" dirty="0" smtClean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Финансовые показатели публичных компаний</a:t>
            </a:r>
          </a:p>
          <a:p>
            <a:pPr marL="285750" indent="-285750">
              <a:buFont typeface="Arial" pitchFamily="34" charset="0"/>
              <a:buChar char="•"/>
            </a:pPr>
            <a:r>
              <a:rPr lang="ru-RU" sz="1200" b="1" dirty="0">
                <a:solidFill>
                  <a:srgbClr val="C00000"/>
                </a:solidFill>
                <a:latin typeface="Arial" pitchFamily="34" charset="0"/>
                <a:cs typeface="Arial" pitchFamily="34" charset="0"/>
              </a:rPr>
              <a:t>Показатели финансовой эффективности бизнеса крупнейших публичных ритейлеров</a:t>
            </a:r>
          </a:p>
        </p:txBody>
      </p:sp>
      <p:pic>
        <p:nvPicPr>
          <p:cNvPr id="40962" name="Picture 2" descr="C:\Documents and Settings\FL15_user\Рабочий стол\Картинки\2551.jpg"/>
          <p:cNvPicPr>
            <a:picLocks noChangeAspect="1" noChangeArrowheads="1"/>
          </p:cNvPicPr>
          <p:nvPr/>
        </p:nvPicPr>
        <p:blipFill>
          <a:blip r:embed="rId2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5563" y="1230400"/>
            <a:ext cx="733337" cy="5206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973071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-20000"/>
          </a:blip>
          <a:stretch>
            <a:fillRect/>
          </a:stretch>
        </p:blipFill>
        <p:spPr>
          <a:xfrm>
            <a:off x="0" y="-27384"/>
            <a:ext cx="9144000" cy="1142983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62110" y="84909"/>
            <a:ext cx="6115064" cy="928694"/>
          </a:xfrm>
        </p:spPr>
        <p:txBody>
          <a:bodyPr rIns="0">
            <a:noAutofit/>
          </a:bodyPr>
          <a:lstStyle/>
          <a:p>
            <a:pPr algn="r">
              <a:spcAft>
                <a:spcPts val="600"/>
              </a:spcAft>
            </a:pP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Раздел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I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Развитие </a:t>
            </a: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розничной торговли в 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России: 9 подразделов</a:t>
            </a:r>
            <a:endParaRPr lang="ru-RU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85720" y="5857892"/>
            <a:ext cx="8501122" cy="884511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0854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50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7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graphicFrame>
        <p:nvGraphicFramePr>
          <p:cNvPr id="160" name="Схема 15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59204077"/>
              </p:ext>
            </p:extLst>
          </p:nvPr>
        </p:nvGraphicFramePr>
        <p:xfrm>
          <a:off x="46671" y="1153249"/>
          <a:ext cx="3648504" cy="514689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4669882" y="1221982"/>
            <a:ext cx="4338777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Динамика оборота розничной торговли и денежной массы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Прогноз оборота розничной торговли</a:t>
            </a:r>
            <a:endParaRPr lang="ru-RU" sz="10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4644709" y="1736812"/>
            <a:ext cx="4340876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Индекс предпринимательской уверенности. Оборот РТ, </a:t>
            </a:r>
            <a:b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уровень складских запасов, ассортимент и др. Факторы ограничивающий торговую деятельность</a:t>
            </a:r>
            <a:endParaRPr lang="ru-RU" sz="1000" b="1" dirty="0">
              <a:solidFill>
                <a:srgbClr val="00206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2" name="TextBox 171"/>
          <p:cNvSpPr txBox="1"/>
          <p:nvPr/>
        </p:nvSpPr>
        <p:spPr>
          <a:xfrm>
            <a:off x="4639208" y="2311313"/>
            <a:ext cx="450479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Регулирование алкогольного, табачного и рынка мед. товаров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Регулирование розничного рынка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Защита прав потребителей, регулирование трудовой деятельности</a:t>
            </a:r>
            <a:endParaRPr lang="ru-RU" sz="10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4639208" y="2928562"/>
            <a:ext cx="450479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Структура и динамика РТО по группам товаров</a:t>
            </a:r>
          </a:p>
          <a:p>
            <a:r>
              <a:rPr lang="ru-RU" sz="1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Динамика продажи </a:t>
            </a:r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основных групп товаров</a:t>
            </a:r>
          </a:p>
        </p:txBody>
      </p:sp>
      <p:sp>
        <p:nvSpPr>
          <p:cNvPr id="174" name="TextBox 173"/>
          <p:cNvSpPr txBox="1"/>
          <p:nvPr/>
        </p:nvSpPr>
        <p:spPr>
          <a:xfrm>
            <a:off x="4639208" y="3415023"/>
            <a:ext cx="450479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Структура формирования РТО по видам организаций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Оборот торгующих организаций и рынков</a:t>
            </a:r>
          </a:p>
          <a:p>
            <a:r>
              <a:rPr lang="ru-RU" sz="1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Структура продажи товаров на розничных рынках и </a:t>
            </a: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ярмарках</a:t>
            </a:r>
            <a:endParaRPr lang="ru-RU" sz="10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5" name="TextBox 174"/>
          <p:cNvSpPr txBox="1"/>
          <p:nvPr/>
        </p:nvSpPr>
        <p:spPr>
          <a:xfrm>
            <a:off x="4661670" y="4067602"/>
            <a:ext cx="4346989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Оборот розничной торговли по федеральным округам</a:t>
            </a:r>
          </a:p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Региональная структура оборота розничной торговли</a:t>
            </a:r>
          </a:p>
        </p:txBody>
      </p:sp>
      <p:sp>
        <p:nvSpPr>
          <p:cNvPr id="154" name="TextBox 153"/>
          <p:cNvSpPr txBox="1"/>
          <p:nvPr/>
        </p:nvSpPr>
        <p:spPr>
          <a:xfrm>
            <a:off x="4682630" y="4571206"/>
            <a:ext cx="446137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Динамика инфляции и структура вклада в инфляцию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Индекс потребительских цен по видам товаров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Изменение цен на продовольственные товары в странах Европы</a:t>
            </a:r>
            <a:endParaRPr lang="ru-RU" sz="10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4714150" y="5156041"/>
            <a:ext cx="44298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Динамика и структура доходов и расходов населения</a:t>
            </a:r>
          </a:p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Денежно-кредитная политика</a:t>
            </a:r>
          </a:p>
          <a:p>
            <a:r>
              <a:rPr lang="ru-RU" sz="1000" b="1" dirty="0" smtClean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Динамика расходов домохозяйств, динамика среднего чека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4714150" y="5697458"/>
            <a:ext cx="442985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Индекс уверенности потребителей</a:t>
            </a:r>
          </a:p>
          <a:p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Оценка экономической ситуации в России потребителями</a:t>
            </a:r>
          </a:p>
          <a:p>
            <a:r>
              <a:rPr lang="ru-RU" sz="1000" b="1" dirty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Оценка личного материального </a:t>
            </a:r>
            <a:r>
              <a:rPr lang="ru-RU" sz="1000" b="1" dirty="0" smtClean="0">
                <a:solidFill>
                  <a:srgbClr val="FF0000"/>
                </a:solidFill>
                <a:latin typeface="Arial" pitchFamily="34" charset="0"/>
                <a:cs typeface="Arial" pitchFamily="34" charset="0"/>
              </a:rPr>
              <a:t>и текущего положения</a:t>
            </a:r>
            <a:endParaRPr lang="ru-RU" sz="1000" b="1" dirty="0">
              <a:solidFill>
                <a:srgbClr val="FF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8914" name="Picture 2" descr="C:\Documents and Settings\FL15_user\Рабочий стол\2d5d377da91cadf72f3a94f21fe285cb.jpg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821" y="4620377"/>
            <a:ext cx="727984" cy="5048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915" name="Picture 3" descr="C:\Documents and Settings\FL15_user\Рабочий стол\images.jp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6505" y="5174526"/>
            <a:ext cx="674615" cy="5355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917" name="Picture 5" descr="C:\Documents and Settings\FL15_user\Рабочий стол\Безымянный.JPG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4039" y="2891084"/>
            <a:ext cx="717272" cy="4750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1" name="Рисунок 160" descr="Russia-coloured_svg copy.png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3857370" y="4077843"/>
            <a:ext cx="759557" cy="430212"/>
          </a:xfrm>
          <a:prstGeom prst="rect">
            <a:avLst/>
          </a:prstGeom>
        </p:spPr>
      </p:pic>
      <p:pic>
        <p:nvPicPr>
          <p:cNvPr id="38918" name="Picture 6" descr="C:\Documents and Settings\FL15_user\Рабочий стол\Картинки\consumidor_xtremo.jpg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02167" y="3469483"/>
            <a:ext cx="682831" cy="44953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3" name="Скругленный прямоугольник 162"/>
          <p:cNvSpPr/>
          <p:nvPr/>
        </p:nvSpPr>
        <p:spPr>
          <a:xfrm>
            <a:off x="3884504" y="2371732"/>
            <a:ext cx="706954" cy="433161"/>
          </a:xfrm>
          <a:prstGeom prst="roundRect">
            <a:avLst>
              <a:gd name="adj" fmla="val 10000"/>
            </a:avLst>
          </a:prstGeom>
          <a:blipFill rotWithShape="0">
            <a:blip r:embed="rId14"/>
            <a:stretch>
              <a:fillRect/>
            </a:stretch>
          </a:blipFill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2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pic>
        <p:nvPicPr>
          <p:cNvPr id="38919" name="Picture 7" descr="C:\Documents and Settings\FL15_user\Рабочий стол\Картинки\128.jp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66817" y="1115597"/>
            <a:ext cx="930408" cy="621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920" name="Picture 8" descr="C:\Documents and Settings\FL15_user\Рабочий стол\Картинки\34y43y34y343uy34.jpg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0662" y="5857892"/>
            <a:ext cx="600796" cy="38384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921" name="Picture 9" descr="C:\Documents and Settings\FL15_user\Рабочий стол\Картинки\bilde.jpg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7370" y="1760117"/>
            <a:ext cx="743720" cy="5527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689359778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-20000"/>
          </a:blip>
          <a:stretch>
            <a:fillRect/>
          </a:stretch>
        </p:blipFill>
        <p:spPr>
          <a:xfrm>
            <a:off x="0" y="-27384"/>
            <a:ext cx="9144000" cy="1142983"/>
          </a:xfrm>
          <a:prstGeom prst="rect">
            <a:avLst/>
          </a:prstGeom>
          <a:blipFill dpi="0" rotWithShape="1">
            <a:blip r:embed="rId3" cstate="print"/>
            <a:srcRect/>
            <a:tile tx="0" ty="0" sx="100000" sy="100000" flip="none" algn="tl"/>
          </a:blipFill>
        </p:spPr>
      </p:pic>
      <p:grpSp>
        <p:nvGrpSpPr>
          <p:cNvPr id="2" name="Группа 163"/>
          <p:cNvGrpSpPr/>
          <p:nvPr/>
        </p:nvGrpSpPr>
        <p:grpSpPr>
          <a:xfrm>
            <a:off x="428596" y="301607"/>
            <a:ext cx="2246313" cy="555625"/>
            <a:chOff x="288925" y="230188"/>
            <a:chExt cx="2246313" cy="555625"/>
          </a:xfrm>
          <a:effectLst>
            <a:reflection blurRad="6350" stA="52000" endA="300" endPos="35000" dir="5400000" sy="-100000" algn="bl" rotWithShape="0"/>
          </a:effectLst>
        </p:grpSpPr>
        <p:sp>
          <p:nvSpPr>
            <p:cNvPr id="6" name="Freeform 18"/>
            <p:cNvSpPr>
              <a:spLocks noEditPoints="1"/>
            </p:cNvSpPr>
            <p:nvPr/>
          </p:nvSpPr>
          <p:spPr bwMode="auto">
            <a:xfrm>
              <a:off x="1835150" y="549275"/>
              <a:ext cx="700088" cy="236538"/>
            </a:xfrm>
            <a:custGeom>
              <a:avLst/>
              <a:gdLst>
                <a:gd name="T0" fmla="*/ 2147483647 w 187"/>
                <a:gd name="T1" fmla="*/ 2147483647 h 63"/>
                <a:gd name="T2" fmla="*/ 2147483647 w 187"/>
                <a:gd name="T3" fmla="*/ 2147483647 h 63"/>
                <a:gd name="T4" fmla="*/ 2147483647 w 187"/>
                <a:gd name="T5" fmla="*/ 2147483647 h 63"/>
                <a:gd name="T6" fmla="*/ 2147483647 w 187"/>
                <a:gd name="T7" fmla="*/ 2147483647 h 63"/>
                <a:gd name="T8" fmla="*/ 2147483647 w 187"/>
                <a:gd name="T9" fmla="*/ 2147483647 h 63"/>
                <a:gd name="T10" fmla="*/ 2147483647 w 187"/>
                <a:gd name="T11" fmla="*/ 2147483647 h 63"/>
                <a:gd name="T12" fmla="*/ 2147483647 w 187"/>
                <a:gd name="T13" fmla="*/ 2147483647 h 63"/>
                <a:gd name="T14" fmla="*/ 2147483647 w 187"/>
                <a:gd name="T15" fmla="*/ 2147483647 h 63"/>
                <a:gd name="T16" fmla="*/ 2147483647 w 187"/>
                <a:gd name="T17" fmla="*/ 2147483647 h 63"/>
                <a:gd name="T18" fmla="*/ 2147483647 w 187"/>
                <a:gd name="T19" fmla="*/ 2147483647 h 63"/>
                <a:gd name="T20" fmla="*/ 2147483647 w 187"/>
                <a:gd name="T21" fmla="*/ 2147483647 h 63"/>
                <a:gd name="T22" fmla="*/ 2147483647 w 187"/>
                <a:gd name="T23" fmla="*/ 2147483647 h 63"/>
                <a:gd name="T24" fmla="*/ 2147483647 w 187"/>
                <a:gd name="T25" fmla="*/ 2147483647 h 63"/>
                <a:gd name="T26" fmla="*/ 2147483647 w 187"/>
                <a:gd name="T27" fmla="*/ 2147483647 h 63"/>
                <a:gd name="T28" fmla="*/ 2147483647 w 187"/>
                <a:gd name="T29" fmla="*/ 2147483647 h 63"/>
                <a:gd name="T30" fmla="*/ 2147483647 w 187"/>
                <a:gd name="T31" fmla="*/ 2147483647 h 63"/>
                <a:gd name="T32" fmla="*/ 2147483647 w 187"/>
                <a:gd name="T33" fmla="*/ 2147483647 h 63"/>
                <a:gd name="T34" fmla="*/ 2147483647 w 187"/>
                <a:gd name="T35" fmla="*/ 2147483647 h 63"/>
                <a:gd name="T36" fmla="*/ 2147483647 w 187"/>
                <a:gd name="T37" fmla="*/ 2147483647 h 63"/>
                <a:gd name="T38" fmla="*/ 2147483647 w 187"/>
                <a:gd name="T39" fmla="*/ 2147483647 h 63"/>
                <a:gd name="T40" fmla="*/ 2147483647 w 187"/>
                <a:gd name="T41" fmla="*/ 2147483647 h 63"/>
                <a:gd name="T42" fmla="*/ 2147483647 w 187"/>
                <a:gd name="T43" fmla="*/ 2147483647 h 63"/>
                <a:gd name="T44" fmla="*/ 2147483647 w 187"/>
                <a:gd name="T45" fmla="*/ 2147483647 h 63"/>
                <a:gd name="T46" fmla="*/ 2147483647 w 187"/>
                <a:gd name="T47" fmla="*/ 2147483647 h 63"/>
                <a:gd name="T48" fmla="*/ 2147483647 w 187"/>
                <a:gd name="T49" fmla="*/ 2147483647 h 63"/>
                <a:gd name="T50" fmla="*/ 2147483647 w 187"/>
                <a:gd name="T51" fmla="*/ 2147483647 h 63"/>
                <a:gd name="T52" fmla="*/ 2147483647 w 187"/>
                <a:gd name="T53" fmla="*/ 2147483647 h 63"/>
                <a:gd name="T54" fmla="*/ 2147483647 w 187"/>
                <a:gd name="T55" fmla="*/ 2147483647 h 63"/>
                <a:gd name="T56" fmla="*/ 2147483647 w 187"/>
                <a:gd name="T57" fmla="*/ 2147483647 h 63"/>
                <a:gd name="T58" fmla="*/ 2147483647 w 187"/>
                <a:gd name="T59" fmla="*/ 2147483647 h 63"/>
                <a:gd name="T60" fmla="*/ 2147483647 w 187"/>
                <a:gd name="T61" fmla="*/ 2147483647 h 63"/>
                <a:gd name="T62" fmla="*/ 2147483647 w 187"/>
                <a:gd name="T63" fmla="*/ 2147483647 h 63"/>
                <a:gd name="T64" fmla="*/ 2147483647 w 187"/>
                <a:gd name="T65" fmla="*/ 2147483647 h 63"/>
                <a:gd name="T66" fmla="*/ 2147483647 w 187"/>
                <a:gd name="T67" fmla="*/ 2147483647 h 63"/>
                <a:gd name="T68" fmla="*/ 2147483647 w 187"/>
                <a:gd name="T69" fmla="*/ 2147483647 h 63"/>
                <a:gd name="T70" fmla="*/ 2147483647 w 187"/>
                <a:gd name="T71" fmla="*/ 2147483647 h 63"/>
                <a:gd name="T72" fmla="*/ 2147483647 w 187"/>
                <a:gd name="T73" fmla="*/ 2147483647 h 63"/>
                <a:gd name="T74" fmla="*/ 2147483647 w 187"/>
                <a:gd name="T75" fmla="*/ 2147483647 h 63"/>
                <a:gd name="T76" fmla="*/ 2147483647 w 187"/>
                <a:gd name="T77" fmla="*/ 2147483647 h 63"/>
                <a:gd name="T78" fmla="*/ 2147483647 w 187"/>
                <a:gd name="T79" fmla="*/ 2147483647 h 63"/>
                <a:gd name="T80" fmla="*/ 2147483647 w 187"/>
                <a:gd name="T81" fmla="*/ 2147483647 h 63"/>
                <a:gd name="T82" fmla="*/ 2147483647 w 187"/>
                <a:gd name="T83" fmla="*/ 2147483647 h 63"/>
                <a:gd name="T84" fmla="*/ 2147483647 w 187"/>
                <a:gd name="T85" fmla="*/ 2147483647 h 63"/>
                <a:gd name="T86" fmla="*/ 2147483647 w 187"/>
                <a:gd name="T87" fmla="*/ 2147483647 h 63"/>
                <a:gd name="T88" fmla="*/ 2147483647 w 187"/>
                <a:gd name="T89" fmla="*/ 2147483647 h 63"/>
                <a:gd name="T90" fmla="*/ 2147483647 w 187"/>
                <a:gd name="T91" fmla="*/ 2147483647 h 63"/>
                <a:gd name="T92" fmla="*/ 2147483647 w 187"/>
                <a:gd name="T93" fmla="*/ 2147483647 h 63"/>
                <a:gd name="T94" fmla="*/ 2147483647 w 187"/>
                <a:gd name="T95" fmla="*/ 2147483647 h 63"/>
                <a:gd name="T96" fmla="*/ 2147483647 w 187"/>
                <a:gd name="T97" fmla="*/ 2147483647 h 63"/>
                <a:gd name="T98" fmla="*/ 2147483647 w 187"/>
                <a:gd name="T99" fmla="*/ 2147483647 h 6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7"/>
                <a:gd name="T151" fmla="*/ 0 h 63"/>
                <a:gd name="T152" fmla="*/ 187 w 187"/>
                <a:gd name="T153" fmla="*/ 63 h 6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7" h="63">
                  <a:moveTo>
                    <a:pt x="174" y="43"/>
                  </a:moveTo>
                  <a:cubicBezTo>
                    <a:pt x="170" y="45"/>
                    <a:pt x="167" y="47"/>
                    <a:pt x="163" y="48"/>
                  </a:cubicBezTo>
                  <a:cubicBezTo>
                    <a:pt x="161" y="49"/>
                    <a:pt x="159" y="49"/>
                    <a:pt x="157" y="49"/>
                  </a:cubicBezTo>
                  <a:cubicBezTo>
                    <a:pt x="156" y="50"/>
                    <a:pt x="154" y="50"/>
                    <a:pt x="153" y="50"/>
                  </a:cubicBezTo>
                  <a:cubicBezTo>
                    <a:pt x="150" y="50"/>
                    <a:pt x="147" y="49"/>
                    <a:pt x="145" y="47"/>
                  </a:cubicBezTo>
                  <a:cubicBezTo>
                    <a:pt x="143" y="45"/>
                    <a:pt x="142" y="43"/>
                    <a:pt x="142" y="40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8" y="36"/>
                    <a:pt x="153" y="34"/>
                    <a:pt x="157" y="32"/>
                  </a:cubicBezTo>
                  <a:cubicBezTo>
                    <a:pt x="161" y="30"/>
                    <a:pt x="164" y="29"/>
                    <a:pt x="166" y="28"/>
                  </a:cubicBezTo>
                  <a:cubicBezTo>
                    <a:pt x="173" y="24"/>
                    <a:pt x="178" y="21"/>
                    <a:pt x="181" y="18"/>
                  </a:cubicBezTo>
                  <a:cubicBezTo>
                    <a:pt x="184" y="14"/>
                    <a:pt x="186" y="11"/>
                    <a:pt x="186" y="7"/>
                  </a:cubicBezTo>
                  <a:cubicBezTo>
                    <a:pt x="186" y="5"/>
                    <a:pt x="185" y="3"/>
                    <a:pt x="183" y="2"/>
                  </a:cubicBezTo>
                  <a:cubicBezTo>
                    <a:pt x="181" y="1"/>
                    <a:pt x="179" y="0"/>
                    <a:pt x="175" y="0"/>
                  </a:cubicBezTo>
                  <a:cubicBezTo>
                    <a:pt x="172" y="0"/>
                    <a:pt x="167" y="1"/>
                    <a:pt x="162" y="3"/>
                  </a:cubicBezTo>
                  <a:cubicBezTo>
                    <a:pt x="160" y="3"/>
                    <a:pt x="159" y="4"/>
                    <a:pt x="157" y="4"/>
                  </a:cubicBezTo>
                  <a:cubicBezTo>
                    <a:pt x="154" y="6"/>
                    <a:pt x="150" y="8"/>
                    <a:pt x="146" y="11"/>
                  </a:cubicBezTo>
                  <a:cubicBezTo>
                    <a:pt x="139" y="16"/>
                    <a:pt x="133" y="21"/>
                    <a:pt x="130" y="26"/>
                  </a:cubicBezTo>
                  <a:cubicBezTo>
                    <a:pt x="128" y="28"/>
                    <a:pt x="127" y="31"/>
                    <a:pt x="126" y="34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19" y="39"/>
                    <a:pt x="114" y="42"/>
                    <a:pt x="111" y="43"/>
                  </a:cubicBezTo>
                  <a:cubicBezTo>
                    <a:pt x="108" y="45"/>
                    <a:pt x="106" y="46"/>
                    <a:pt x="104" y="46"/>
                  </a:cubicBezTo>
                  <a:cubicBezTo>
                    <a:pt x="101" y="46"/>
                    <a:pt x="100" y="44"/>
                    <a:pt x="100" y="42"/>
                  </a:cubicBezTo>
                  <a:cubicBezTo>
                    <a:pt x="100" y="38"/>
                    <a:pt x="106" y="30"/>
                    <a:pt x="118" y="20"/>
                  </a:cubicBezTo>
                  <a:cubicBezTo>
                    <a:pt x="121" y="17"/>
                    <a:pt x="122" y="15"/>
                    <a:pt x="122" y="14"/>
                  </a:cubicBezTo>
                  <a:cubicBezTo>
                    <a:pt x="122" y="12"/>
                    <a:pt x="122" y="9"/>
                    <a:pt x="121" y="7"/>
                  </a:cubicBezTo>
                  <a:cubicBezTo>
                    <a:pt x="120" y="4"/>
                    <a:pt x="119" y="3"/>
                    <a:pt x="118" y="3"/>
                  </a:cubicBezTo>
                  <a:cubicBezTo>
                    <a:pt x="115" y="3"/>
                    <a:pt x="112" y="4"/>
                    <a:pt x="109" y="6"/>
                  </a:cubicBezTo>
                  <a:cubicBezTo>
                    <a:pt x="102" y="10"/>
                    <a:pt x="96" y="13"/>
                    <a:pt x="91" y="17"/>
                  </a:cubicBezTo>
                  <a:cubicBezTo>
                    <a:pt x="86" y="21"/>
                    <a:pt x="82" y="24"/>
                    <a:pt x="78" y="28"/>
                  </a:cubicBezTo>
                  <a:cubicBezTo>
                    <a:pt x="74" y="31"/>
                    <a:pt x="71" y="34"/>
                    <a:pt x="69" y="36"/>
                  </a:cubicBezTo>
                  <a:cubicBezTo>
                    <a:pt x="67" y="38"/>
                    <a:pt x="65" y="39"/>
                    <a:pt x="65" y="39"/>
                  </a:cubicBezTo>
                  <a:cubicBezTo>
                    <a:pt x="63" y="39"/>
                    <a:pt x="63" y="38"/>
                    <a:pt x="63" y="37"/>
                  </a:cubicBezTo>
                  <a:cubicBezTo>
                    <a:pt x="63" y="34"/>
                    <a:pt x="68" y="28"/>
                    <a:pt x="79" y="18"/>
                  </a:cubicBezTo>
                  <a:cubicBezTo>
                    <a:pt x="80" y="16"/>
                    <a:pt x="81" y="16"/>
                    <a:pt x="82" y="15"/>
                  </a:cubicBezTo>
                  <a:cubicBezTo>
                    <a:pt x="82" y="15"/>
                    <a:pt x="83" y="14"/>
                    <a:pt x="83" y="13"/>
                  </a:cubicBezTo>
                  <a:cubicBezTo>
                    <a:pt x="83" y="13"/>
                    <a:pt x="84" y="12"/>
                    <a:pt x="84" y="12"/>
                  </a:cubicBezTo>
                  <a:cubicBezTo>
                    <a:pt x="84" y="10"/>
                    <a:pt x="83" y="10"/>
                    <a:pt x="82" y="9"/>
                  </a:cubicBezTo>
                  <a:cubicBezTo>
                    <a:pt x="80" y="8"/>
                    <a:pt x="79" y="8"/>
                    <a:pt x="76" y="8"/>
                  </a:cubicBezTo>
                  <a:cubicBezTo>
                    <a:pt x="73" y="8"/>
                    <a:pt x="70" y="9"/>
                    <a:pt x="67" y="12"/>
                  </a:cubicBezTo>
                  <a:cubicBezTo>
                    <a:pt x="63" y="15"/>
                    <a:pt x="59" y="19"/>
                    <a:pt x="55" y="25"/>
                  </a:cubicBezTo>
                  <a:cubicBezTo>
                    <a:pt x="52" y="28"/>
                    <a:pt x="51" y="30"/>
                    <a:pt x="49" y="32"/>
                  </a:cubicBezTo>
                  <a:cubicBezTo>
                    <a:pt x="49" y="32"/>
                    <a:pt x="49" y="33"/>
                    <a:pt x="49" y="33"/>
                  </a:cubicBezTo>
                  <a:cubicBezTo>
                    <a:pt x="49" y="34"/>
                    <a:pt x="49" y="34"/>
                    <a:pt x="49" y="35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3" y="39"/>
                    <a:pt x="38" y="42"/>
                    <a:pt x="35" y="43"/>
                  </a:cubicBezTo>
                  <a:cubicBezTo>
                    <a:pt x="31" y="45"/>
                    <a:pt x="28" y="46"/>
                    <a:pt x="25" y="46"/>
                  </a:cubicBezTo>
                  <a:cubicBezTo>
                    <a:pt x="21" y="46"/>
                    <a:pt x="19" y="46"/>
                    <a:pt x="17" y="44"/>
                  </a:cubicBezTo>
                  <a:cubicBezTo>
                    <a:pt x="15" y="43"/>
                    <a:pt x="15" y="41"/>
                    <a:pt x="15" y="39"/>
                  </a:cubicBezTo>
                  <a:cubicBezTo>
                    <a:pt x="15" y="37"/>
                    <a:pt x="15" y="35"/>
                    <a:pt x="17" y="33"/>
                  </a:cubicBezTo>
                  <a:cubicBezTo>
                    <a:pt x="19" y="31"/>
                    <a:pt x="23" y="28"/>
                    <a:pt x="29" y="24"/>
                  </a:cubicBezTo>
                  <a:cubicBezTo>
                    <a:pt x="31" y="22"/>
                    <a:pt x="34" y="20"/>
                    <a:pt x="36" y="16"/>
                  </a:cubicBezTo>
                  <a:cubicBezTo>
                    <a:pt x="39" y="12"/>
                    <a:pt x="40" y="9"/>
                    <a:pt x="40" y="7"/>
                  </a:cubicBezTo>
                  <a:cubicBezTo>
                    <a:pt x="40" y="5"/>
                    <a:pt x="38" y="4"/>
                    <a:pt x="34" y="4"/>
                  </a:cubicBezTo>
                  <a:cubicBezTo>
                    <a:pt x="26" y="4"/>
                    <a:pt x="17" y="10"/>
                    <a:pt x="7" y="22"/>
                  </a:cubicBezTo>
                  <a:cubicBezTo>
                    <a:pt x="7" y="22"/>
                    <a:pt x="7" y="23"/>
                    <a:pt x="6" y="23"/>
                  </a:cubicBezTo>
                  <a:cubicBezTo>
                    <a:pt x="5" y="25"/>
                    <a:pt x="4" y="27"/>
                    <a:pt x="3" y="28"/>
                  </a:cubicBezTo>
                  <a:cubicBezTo>
                    <a:pt x="2" y="29"/>
                    <a:pt x="2" y="30"/>
                    <a:pt x="1" y="32"/>
                  </a:cubicBezTo>
                  <a:cubicBezTo>
                    <a:pt x="1" y="34"/>
                    <a:pt x="0" y="37"/>
                    <a:pt x="0" y="39"/>
                  </a:cubicBezTo>
                  <a:cubicBezTo>
                    <a:pt x="0" y="44"/>
                    <a:pt x="2" y="49"/>
                    <a:pt x="4" y="54"/>
                  </a:cubicBezTo>
                  <a:cubicBezTo>
                    <a:pt x="5" y="55"/>
                    <a:pt x="6" y="56"/>
                    <a:pt x="6" y="57"/>
                  </a:cubicBezTo>
                  <a:cubicBezTo>
                    <a:pt x="9" y="60"/>
                    <a:pt x="12" y="61"/>
                    <a:pt x="17" y="61"/>
                  </a:cubicBezTo>
                  <a:cubicBezTo>
                    <a:pt x="21" y="61"/>
                    <a:pt x="26" y="60"/>
                    <a:pt x="32" y="56"/>
                  </a:cubicBezTo>
                  <a:cubicBezTo>
                    <a:pt x="37" y="53"/>
                    <a:pt x="42" y="48"/>
                    <a:pt x="48" y="42"/>
                  </a:cubicBezTo>
                  <a:cubicBezTo>
                    <a:pt x="48" y="42"/>
                    <a:pt x="49" y="42"/>
                    <a:pt x="49" y="42"/>
                  </a:cubicBezTo>
                  <a:cubicBezTo>
                    <a:pt x="49" y="44"/>
                    <a:pt x="49" y="46"/>
                    <a:pt x="49" y="47"/>
                  </a:cubicBezTo>
                  <a:cubicBezTo>
                    <a:pt x="50" y="49"/>
                    <a:pt x="50" y="51"/>
                    <a:pt x="51" y="52"/>
                  </a:cubicBezTo>
                  <a:cubicBezTo>
                    <a:pt x="53" y="56"/>
                    <a:pt x="55" y="58"/>
                    <a:pt x="57" y="58"/>
                  </a:cubicBezTo>
                  <a:cubicBezTo>
                    <a:pt x="59" y="58"/>
                    <a:pt x="60" y="57"/>
                    <a:pt x="61" y="56"/>
                  </a:cubicBezTo>
                  <a:cubicBezTo>
                    <a:pt x="63" y="55"/>
                    <a:pt x="65" y="53"/>
                    <a:pt x="68" y="49"/>
                  </a:cubicBezTo>
                  <a:cubicBezTo>
                    <a:pt x="71" y="46"/>
                    <a:pt x="74" y="43"/>
                    <a:pt x="76" y="41"/>
                  </a:cubicBezTo>
                  <a:cubicBezTo>
                    <a:pt x="79" y="38"/>
                    <a:pt x="82" y="35"/>
                    <a:pt x="86" y="32"/>
                  </a:cubicBezTo>
                  <a:cubicBezTo>
                    <a:pt x="92" y="27"/>
                    <a:pt x="97" y="24"/>
                    <a:pt x="101" y="23"/>
                  </a:cubicBezTo>
                  <a:cubicBezTo>
                    <a:pt x="97" y="27"/>
                    <a:pt x="95" y="31"/>
                    <a:pt x="92" y="34"/>
                  </a:cubicBezTo>
                  <a:cubicBezTo>
                    <a:pt x="90" y="38"/>
                    <a:pt x="88" y="40"/>
                    <a:pt x="87" y="42"/>
                  </a:cubicBezTo>
                  <a:cubicBezTo>
                    <a:pt x="85" y="44"/>
                    <a:pt x="85" y="46"/>
                    <a:pt x="84" y="47"/>
                  </a:cubicBezTo>
                  <a:cubicBezTo>
                    <a:pt x="83" y="49"/>
                    <a:pt x="83" y="51"/>
                    <a:pt x="83" y="53"/>
                  </a:cubicBezTo>
                  <a:cubicBezTo>
                    <a:pt x="83" y="58"/>
                    <a:pt x="86" y="61"/>
                    <a:pt x="91" y="61"/>
                  </a:cubicBezTo>
                  <a:cubicBezTo>
                    <a:pt x="94" y="61"/>
                    <a:pt x="99" y="60"/>
                    <a:pt x="104" y="57"/>
                  </a:cubicBezTo>
                  <a:cubicBezTo>
                    <a:pt x="109" y="53"/>
                    <a:pt x="116" y="48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4"/>
                    <a:pt x="125" y="46"/>
                    <a:pt x="125" y="48"/>
                  </a:cubicBezTo>
                  <a:cubicBezTo>
                    <a:pt x="126" y="52"/>
                    <a:pt x="128" y="55"/>
                    <a:pt x="130" y="57"/>
                  </a:cubicBezTo>
                  <a:cubicBezTo>
                    <a:pt x="134" y="61"/>
                    <a:pt x="139" y="63"/>
                    <a:pt x="145" y="63"/>
                  </a:cubicBezTo>
                  <a:cubicBezTo>
                    <a:pt x="149" y="63"/>
                    <a:pt x="153" y="62"/>
                    <a:pt x="157" y="60"/>
                  </a:cubicBezTo>
                  <a:cubicBezTo>
                    <a:pt x="160" y="60"/>
                    <a:pt x="163" y="58"/>
                    <a:pt x="165" y="57"/>
                  </a:cubicBezTo>
                  <a:cubicBezTo>
                    <a:pt x="172" y="53"/>
                    <a:pt x="179" y="47"/>
                    <a:pt x="187" y="40"/>
                  </a:cubicBezTo>
                  <a:cubicBezTo>
                    <a:pt x="187" y="35"/>
                    <a:pt x="187" y="35"/>
                    <a:pt x="187" y="35"/>
                  </a:cubicBezTo>
                  <a:cubicBezTo>
                    <a:pt x="182" y="38"/>
                    <a:pt x="178" y="41"/>
                    <a:pt x="174" y="43"/>
                  </a:cubicBezTo>
                  <a:moveTo>
                    <a:pt x="147" y="23"/>
                  </a:moveTo>
                  <a:cubicBezTo>
                    <a:pt x="150" y="20"/>
                    <a:pt x="152" y="18"/>
                    <a:pt x="155" y="16"/>
                  </a:cubicBezTo>
                  <a:cubicBezTo>
                    <a:pt x="156" y="15"/>
                    <a:pt x="157" y="15"/>
                    <a:pt x="157" y="15"/>
                  </a:cubicBezTo>
                  <a:cubicBezTo>
                    <a:pt x="159" y="13"/>
                    <a:pt x="161" y="12"/>
                    <a:pt x="164" y="11"/>
                  </a:cubicBezTo>
                  <a:cubicBezTo>
                    <a:pt x="166" y="10"/>
                    <a:pt x="168" y="9"/>
                    <a:pt x="170" y="9"/>
                  </a:cubicBezTo>
                  <a:cubicBezTo>
                    <a:pt x="171" y="9"/>
                    <a:pt x="172" y="10"/>
                    <a:pt x="172" y="11"/>
                  </a:cubicBezTo>
                  <a:cubicBezTo>
                    <a:pt x="172" y="12"/>
                    <a:pt x="171" y="14"/>
                    <a:pt x="169" y="17"/>
                  </a:cubicBezTo>
                  <a:cubicBezTo>
                    <a:pt x="167" y="19"/>
                    <a:pt x="163" y="22"/>
                    <a:pt x="159" y="25"/>
                  </a:cubicBezTo>
                  <a:cubicBezTo>
                    <a:pt x="158" y="25"/>
                    <a:pt x="158" y="26"/>
                    <a:pt x="157" y="26"/>
                  </a:cubicBezTo>
                  <a:cubicBezTo>
                    <a:pt x="153" y="28"/>
                    <a:pt x="148" y="30"/>
                    <a:pt x="143" y="32"/>
                  </a:cubicBezTo>
                  <a:cubicBezTo>
                    <a:pt x="144" y="29"/>
                    <a:pt x="145" y="26"/>
                    <a:pt x="147" y="23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7" name="Rectangle 20"/>
            <p:cNvSpPr>
              <a:spLocks noChangeArrowheads="1"/>
            </p:cNvSpPr>
            <p:nvPr/>
          </p:nvSpPr>
          <p:spPr bwMode="auto">
            <a:xfrm>
              <a:off x="288925" y="406400"/>
              <a:ext cx="134938" cy="33020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8" name="Freeform 13"/>
            <p:cNvSpPr>
              <a:spLocks/>
            </p:cNvSpPr>
            <p:nvPr/>
          </p:nvSpPr>
          <p:spPr bwMode="auto">
            <a:xfrm>
              <a:off x="495300" y="241300"/>
              <a:ext cx="333375" cy="495300"/>
            </a:xfrm>
            <a:custGeom>
              <a:avLst/>
              <a:gdLst>
                <a:gd name="T0" fmla="*/ 2147483647 w 210"/>
                <a:gd name="T1" fmla="*/ 2147483647 h 312"/>
                <a:gd name="T2" fmla="*/ 2147483647 w 210"/>
                <a:gd name="T3" fmla="*/ 2147483647 h 312"/>
                <a:gd name="T4" fmla="*/ 2147483647 w 210"/>
                <a:gd name="T5" fmla="*/ 2147483647 h 312"/>
                <a:gd name="T6" fmla="*/ 0 w 210"/>
                <a:gd name="T7" fmla="*/ 2147483647 h 312"/>
                <a:gd name="T8" fmla="*/ 0 w 210"/>
                <a:gd name="T9" fmla="*/ 0 h 312"/>
                <a:gd name="T10" fmla="*/ 2147483647 w 210"/>
                <a:gd name="T11" fmla="*/ 0 h 312"/>
                <a:gd name="T12" fmla="*/ 2147483647 w 210"/>
                <a:gd name="T13" fmla="*/ 2147483647 h 312"/>
                <a:gd name="T14" fmla="*/ 2147483647 w 210"/>
                <a:gd name="T15" fmla="*/ 2147483647 h 312"/>
                <a:gd name="T16" fmla="*/ 2147483647 w 210"/>
                <a:gd name="T17" fmla="*/ 0 h 312"/>
                <a:gd name="T18" fmla="*/ 2147483647 w 210"/>
                <a:gd name="T19" fmla="*/ 0 h 312"/>
                <a:gd name="T20" fmla="*/ 2147483647 w 210"/>
                <a:gd name="T21" fmla="*/ 2147483647 h 312"/>
                <a:gd name="T22" fmla="*/ 2147483647 w 210"/>
                <a:gd name="T23" fmla="*/ 2147483647 h 312"/>
                <a:gd name="T24" fmla="*/ 2147483647 w 210"/>
                <a:gd name="T25" fmla="*/ 2147483647 h 31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0"/>
                <a:gd name="T40" fmla="*/ 0 h 312"/>
                <a:gd name="T41" fmla="*/ 210 w 210"/>
                <a:gd name="T42" fmla="*/ 312 h 31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0" h="312">
                  <a:moveTo>
                    <a:pt x="69" y="137"/>
                  </a:moveTo>
                  <a:lnTo>
                    <a:pt x="69" y="137"/>
                  </a:lnTo>
                  <a:lnTo>
                    <a:pt x="76" y="312"/>
                  </a:lnTo>
                  <a:lnTo>
                    <a:pt x="0" y="312"/>
                  </a:lnTo>
                  <a:lnTo>
                    <a:pt x="0" y="0"/>
                  </a:lnTo>
                  <a:lnTo>
                    <a:pt x="80" y="0"/>
                  </a:lnTo>
                  <a:lnTo>
                    <a:pt x="142" y="175"/>
                  </a:lnTo>
                  <a:lnTo>
                    <a:pt x="144" y="175"/>
                  </a:lnTo>
                  <a:lnTo>
                    <a:pt x="135" y="0"/>
                  </a:lnTo>
                  <a:lnTo>
                    <a:pt x="210" y="0"/>
                  </a:lnTo>
                  <a:lnTo>
                    <a:pt x="210" y="312"/>
                  </a:lnTo>
                  <a:lnTo>
                    <a:pt x="130" y="312"/>
                  </a:lnTo>
                  <a:lnTo>
                    <a:pt x="69" y="137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9" name="Freeform 14"/>
            <p:cNvSpPr>
              <a:spLocks/>
            </p:cNvSpPr>
            <p:nvPr/>
          </p:nvSpPr>
          <p:spPr bwMode="auto">
            <a:xfrm>
              <a:off x="896938" y="241300"/>
              <a:ext cx="269875" cy="495300"/>
            </a:xfrm>
            <a:custGeom>
              <a:avLst/>
              <a:gdLst>
                <a:gd name="T0" fmla="*/ 0 w 170"/>
                <a:gd name="T1" fmla="*/ 2147483647 h 312"/>
                <a:gd name="T2" fmla="*/ 0 w 170"/>
                <a:gd name="T3" fmla="*/ 0 h 312"/>
                <a:gd name="T4" fmla="*/ 2147483647 w 170"/>
                <a:gd name="T5" fmla="*/ 0 h 312"/>
                <a:gd name="T6" fmla="*/ 2147483647 w 170"/>
                <a:gd name="T7" fmla="*/ 2147483647 h 312"/>
                <a:gd name="T8" fmla="*/ 2147483647 w 170"/>
                <a:gd name="T9" fmla="*/ 2147483647 h 312"/>
                <a:gd name="T10" fmla="*/ 2147483647 w 170"/>
                <a:gd name="T11" fmla="*/ 2147483647 h 312"/>
                <a:gd name="T12" fmla="*/ 2147483647 w 170"/>
                <a:gd name="T13" fmla="*/ 2147483647 h 312"/>
                <a:gd name="T14" fmla="*/ 2147483647 w 170"/>
                <a:gd name="T15" fmla="*/ 2147483647 h 312"/>
                <a:gd name="T16" fmla="*/ 2147483647 w 170"/>
                <a:gd name="T17" fmla="*/ 2147483647 h 312"/>
                <a:gd name="T18" fmla="*/ 2147483647 w 170"/>
                <a:gd name="T19" fmla="*/ 2147483647 h 312"/>
                <a:gd name="T20" fmla="*/ 0 w 170"/>
                <a:gd name="T21" fmla="*/ 2147483647 h 31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0"/>
                <a:gd name="T34" fmla="*/ 0 h 312"/>
                <a:gd name="T35" fmla="*/ 170 w 170"/>
                <a:gd name="T36" fmla="*/ 312 h 31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0" h="312">
                  <a:moveTo>
                    <a:pt x="0" y="312"/>
                  </a:moveTo>
                  <a:lnTo>
                    <a:pt x="0" y="0"/>
                  </a:lnTo>
                  <a:lnTo>
                    <a:pt x="170" y="0"/>
                  </a:lnTo>
                  <a:lnTo>
                    <a:pt x="170" y="61"/>
                  </a:lnTo>
                  <a:lnTo>
                    <a:pt x="82" y="61"/>
                  </a:lnTo>
                  <a:lnTo>
                    <a:pt x="82" y="118"/>
                  </a:lnTo>
                  <a:lnTo>
                    <a:pt x="160" y="118"/>
                  </a:lnTo>
                  <a:lnTo>
                    <a:pt x="160" y="180"/>
                  </a:lnTo>
                  <a:lnTo>
                    <a:pt x="82" y="180"/>
                  </a:lnTo>
                  <a:lnTo>
                    <a:pt x="82" y="312"/>
                  </a:lnTo>
                  <a:lnTo>
                    <a:pt x="0" y="312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0" name="Freeform 15"/>
            <p:cNvSpPr>
              <a:spLocks noEditPoints="1"/>
            </p:cNvSpPr>
            <p:nvPr/>
          </p:nvSpPr>
          <p:spPr bwMode="auto">
            <a:xfrm>
              <a:off x="1208088" y="230188"/>
              <a:ext cx="333375" cy="522287"/>
            </a:xfrm>
            <a:custGeom>
              <a:avLst/>
              <a:gdLst>
                <a:gd name="T0" fmla="*/ 2147483647 w 89"/>
                <a:gd name="T1" fmla="*/ 2147483647 h 139"/>
                <a:gd name="T2" fmla="*/ 2147483647 w 89"/>
                <a:gd name="T3" fmla="*/ 2147483647 h 139"/>
                <a:gd name="T4" fmla="*/ 2147483647 w 89"/>
                <a:gd name="T5" fmla="*/ 2147483647 h 139"/>
                <a:gd name="T6" fmla="*/ 2147483647 w 89"/>
                <a:gd name="T7" fmla="*/ 2147483647 h 139"/>
                <a:gd name="T8" fmla="*/ 2147483647 w 89"/>
                <a:gd name="T9" fmla="*/ 2147483647 h 139"/>
                <a:gd name="T10" fmla="*/ 2147483647 w 89"/>
                <a:gd name="T11" fmla="*/ 2147483647 h 139"/>
                <a:gd name="T12" fmla="*/ 2147483647 w 89"/>
                <a:gd name="T13" fmla="*/ 2147483647 h 139"/>
                <a:gd name="T14" fmla="*/ 2147483647 w 89"/>
                <a:gd name="T15" fmla="*/ 2147483647 h 139"/>
                <a:gd name="T16" fmla="*/ 2147483647 w 89"/>
                <a:gd name="T17" fmla="*/ 0 h 139"/>
                <a:gd name="T18" fmla="*/ 0 w 89"/>
                <a:gd name="T19" fmla="*/ 2147483647 h 139"/>
                <a:gd name="T20" fmla="*/ 0 w 89"/>
                <a:gd name="T21" fmla="*/ 2147483647 h 139"/>
                <a:gd name="T22" fmla="*/ 2147483647 w 89"/>
                <a:gd name="T23" fmla="*/ 2147483647 h 139"/>
                <a:gd name="T24" fmla="*/ 2147483647 w 89"/>
                <a:gd name="T25" fmla="*/ 2147483647 h 139"/>
                <a:gd name="T26" fmla="*/ 2147483647 w 89"/>
                <a:gd name="T27" fmla="*/ 2147483647 h 13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89"/>
                <a:gd name="T43" fmla="*/ 0 h 139"/>
                <a:gd name="T44" fmla="*/ 89 w 89"/>
                <a:gd name="T45" fmla="*/ 139 h 139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89" h="139">
                  <a:moveTo>
                    <a:pt x="56" y="96"/>
                  </a:moveTo>
                  <a:cubicBezTo>
                    <a:pt x="56" y="103"/>
                    <a:pt x="55" y="115"/>
                    <a:pt x="45" y="115"/>
                  </a:cubicBezTo>
                  <a:cubicBezTo>
                    <a:pt x="34" y="115"/>
                    <a:pt x="33" y="103"/>
                    <a:pt x="33" y="96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33"/>
                    <a:pt x="34" y="23"/>
                    <a:pt x="44" y="23"/>
                  </a:cubicBezTo>
                  <a:cubicBezTo>
                    <a:pt x="55" y="23"/>
                    <a:pt x="56" y="33"/>
                    <a:pt x="56" y="41"/>
                  </a:cubicBezTo>
                  <a:cubicBezTo>
                    <a:pt x="56" y="96"/>
                    <a:pt x="56" y="96"/>
                    <a:pt x="56" y="96"/>
                  </a:cubicBezTo>
                  <a:moveTo>
                    <a:pt x="89" y="39"/>
                  </a:moveTo>
                  <a:cubicBezTo>
                    <a:pt x="89" y="14"/>
                    <a:pt x="73" y="0"/>
                    <a:pt x="45" y="0"/>
                  </a:cubicBezTo>
                  <a:cubicBezTo>
                    <a:pt x="16" y="0"/>
                    <a:pt x="0" y="14"/>
                    <a:pt x="0" y="3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23"/>
                    <a:pt x="11" y="139"/>
                    <a:pt x="45" y="139"/>
                  </a:cubicBezTo>
                  <a:cubicBezTo>
                    <a:pt x="78" y="139"/>
                    <a:pt x="89" y="123"/>
                    <a:pt x="89" y="93"/>
                  </a:cubicBezTo>
                  <a:lnTo>
                    <a:pt x="89" y="39"/>
                  </a:ln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1" name="Rectangle 19"/>
            <p:cNvSpPr>
              <a:spLocks noChangeArrowheads="1"/>
            </p:cNvSpPr>
            <p:nvPr/>
          </p:nvSpPr>
          <p:spPr bwMode="auto">
            <a:xfrm>
              <a:off x="288925" y="241300"/>
              <a:ext cx="134938" cy="127000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 sz="2400" dirty="0">
                <a:solidFill>
                  <a:prstClr val="black"/>
                </a:solidFill>
                <a:latin typeface="Times New Roman" pitchFamily="18" charset="0"/>
              </a:endParaRPr>
            </a:p>
          </p:txBody>
        </p:sp>
        <p:sp>
          <p:nvSpPr>
            <p:cNvPr id="12" name="Freeform 22"/>
            <p:cNvSpPr>
              <a:spLocks/>
            </p:cNvSpPr>
            <p:nvPr/>
          </p:nvSpPr>
          <p:spPr bwMode="auto">
            <a:xfrm>
              <a:off x="1957388" y="444500"/>
              <a:ext cx="74612" cy="66675"/>
            </a:xfrm>
            <a:custGeom>
              <a:avLst/>
              <a:gdLst>
                <a:gd name="T0" fmla="*/ 2147483647 w 20"/>
                <a:gd name="T1" fmla="*/ 2147483647 h 18"/>
                <a:gd name="T2" fmla="*/ 2147483647 w 20"/>
                <a:gd name="T3" fmla="*/ 2147483647 h 18"/>
                <a:gd name="T4" fmla="*/ 2147483647 w 20"/>
                <a:gd name="T5" fmla="*/ 2147483647 h 18"/>
                <a:gd name="T6" fmla="*/ 2147483647 w 20"/>
                <a:gd name="T7" fmla="*/ 2147483647 h 18"/>
                <a:gd name="T8" fmla="*/ 2147483647 w 20"/>
                <a:gd name="T9" fmla="*/ 2147483647 h 18"/>
                <a:gd name="T10" fmla="*/ 2147483647 w 20"/>
                <a:gd name="T11" fmla="*/ 2147483647 h 18"/>
                <a:gd name="T12" fmla="*/ 2147483647 w 20"/>
                <a:gd name="T13" fmla="*/ 0 h 18"/>
                <a:gd name="T14" fmla="*/ 2147483647 w 20"/>
                <a:gd name="T15" fmla="*/ 2147483647 h 18"/>
                <a:gd name="T16" fmla="*/ 0 w 20"/>
                <a:gd name="T17" fmla="*/ 2147483647 h 18"/>
                <a:gd name="T18" fmla="*/ 2147483647 w 20"/>
                <a:gd name="T19" fmla="*/ 2147483647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0"/>
                <a:gd name="T31" fmla="*/ 0 h 18"/>
                <a:gd name="T32" fmla="*/ 20 w 20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0" h="18">
                  <a:moveTo>
                    <a:pt x="2" y="16"/>
                  </a:moveTo>
                  <a:cubicBezTo>
                    <a:pt x="4" y="17"/>
                    <a:pt x="6" y="18"/>
                    <a:pt x="7" y="18"/>
                  </a:cubicBezTo>
                  <a:cubicBezTo>
                    <a:pt x="9" y="18"/>
                    <a:pt x="11" y="17"/>
                    <a:pt x="13" y="16"/>
                  </a:cubicBezTo>
                  <a:cubicBezTo>
                    <a:pt x="14" y="15"/>
                    <a:pt x="15" y="15"/>
                    <a:pt x="16" y="13"/>
                  </a:cubicBezTo>
                  <a:cubicBezTo>
                    <a:pt x="19" y="10"/>
                    <a:pt x="20" y="8"/>
                    <a:pt x="20" y="5"/>
                  </a:cubicBezTo>
                  <a:cubicBezTo>
                    <a:pt x="20" y="4"/>
                    <a:pt x="20" y="2"/>
                    <a:pt x="18" y="1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10" y="0"/>
                    <a:pt x="7" y="1"/>
                    <a:pt x="4" y="4"/>
                  </a:cubicBezTo>
                  <a:cubicBezTo>
                    <a:pt x="1" y="7"/>
                    <a:pt x="0" y="10"/>
                    <a:pt x="0" y="12"/>
                  </a:cubicBezTo>
                  <a:cubicBezTo>
                    <a:pt x="0" y="14"/>
                    <a:pt x="1" y="15"/>
                    <a:pt x="2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  <p:sp>
          <p:nvSpPr>
            <p:cNvPr id="13" name="Freeform 16"/>
            <p:cNvSpPr>
              <a:spLocks/>
            </p:cNvSpPr>
            <p:nvPr/>
          </p:nvSpPr>
          <p:spPr bwMode="auto">
            <a:xfrm>
              <a:off x="1335088" y="334963"/>
              <a:ext cx="573087" cy="431800"/>
            </a:xfrm>
            <a:custGeom>
              <a:avLst/>
              <a:gdLst>
                <a:gd name="T0" fmla="*/ 2147483647 w 153"/>
                <a:gd name="T1" fmla="*/ 2147483647 h 115"/>
                <a:gd name="T2" fmla="*/ 2147483647 w 153"/>
                <a:gd name="T3" fmla="*/ 2147483647 h 115"/>
                <a:gd name="T4" fmla="*/ 2147483647 w 153"/>
                <a:gd name="T5" fmla="*/ 2147483647 h 115"/>
                <a:gd name="T6" fmla="*/ 2147483647 w 153"/>
                <a:gd name="T7" fmla="*/ 2147483647 h 115"/>
                <a:gd name="T8" fmla="*/ 2147483647 w 153"/>
                <a:gd name="T9" fmla="*/ 2147483647 h 115"/>
                <a:gd name="T10" fmla="*/ 2147483647 w 153"/>
                <a:gd name="T11" fmla="*/ 2147483647 h 115"/>
                <a:gd name="T12" fmla="*/ 2147483647 w 153"/>
                <a:gd name="T13" fmla="*/ 2147483647 h 115"/>
                <a:gd name="T14" fmla="*/ 2147483647 w 153"/>
                <a:gd name="T15" fmla="*/ 2147483647 h 115"/>
                <a:gd name="T16" fmla="*/ 2147483647 w 153"/>
                <a:gd name="T17" fmla="*/ 2147483647 h 115"/>
                <a:gd name="T18" fmla="*/ 2147483647 w 153"/>
                <a:gd name="T19" fmla="*/ 2147483647 h 115"/>
                <a:gd name="T20" fmla="*/ 2147483647 w 153"/>
                <a:gd name="T21" fmla="*/ 2147483647 h 115"/>
                <a:gd name="T22" fmla="*/ 2147483647 w 153"/>
                <a:gd name="T23" fmla="*/ 2147483647 h 115"/>
                <a:gd name="T24" fmla="*/ 2147483647 w 153"/>
                <a:gd name="T25" fmla="*/ 2147483647 h 115"/>
                <a:gd name="T26" fmla="*/ 2147483647 w 153"/>
                <a:gd name="T27" fmla="*/ 2147483647 h 115"/>
                <a:gd name="T28" fmla="*/ 2147483647 w 153"/>
                <a:gd name="T29" fmla="*/ 2147483647 h 115"/>
                <a:gd name="T30" fmla="*/ 2147483647 w 153"/>
                <a:gd name="T31" fmla="*/ 0 h 115"/>
                <a:gd name="T32" fmla="*/ 2147483647 w 153"/>
                <a:gd name="T33" fmla="*/ 0 h 115"/>
                <a:gd name="T34" fmla="*/ 2147483647 w 153"/>
                <a:gd name="T35" fmla="*/ 2147483647 h 115"/>
                <a:gd name="T36" fmla="*/ 2147483647 w 153"/>
                <a:gd name="T37" fmla="*/ 2147483647 h 115"/>
                <a:gd name="T38" fmla="*/ 2147483647 w 153"/>
                <a:gd name="T39" fmla="*/ 2147483647 h 115"/>
                <a:gd name="T40" fmla="*/ 2147483647 w 153"/>
                <a:gd name="T41" fmla="*/ 2147483647 h 115"/>
                <a:gd name="T42" fmla="*/ 2147483647 w 153"/>
                <a:gd name="T43" fmla="*/ 2147483647 h 115"/>
                <a:gd name="T44" fmla="*/ 2147483647 w 153"/>
                <a:gd name="T45" fmla="*/ 2147483647 h 115"/>
                <a:gd name="T46" fmla="*/ 2147483647 w 153"/>
                <a:gd name="T47" fmla="*/ 2147483647 h 115"/>
                <a:gd name="T48" fmla="*/ 2147483647 w 153"/>
                <a:gd name="T49" fmla="*/ 2147483647 h 115"/>
                <a:gd name="T50" fmla="*/ 0 w 153"/>
                <a:gd name="T51" fmla="*/ 2147483647 h 115"/>
                <a:gd name="T52" fmla="*/ 2147483647 w 153"/>
                <a:gd name="T53" fmla="*/ 2147483647 h 115"/>
                <a:gd name="T54" fmla="*/ 2147483647 w 153"/>
                <a:gd name="T55" fmla="*/ 2147483647 h 115"/>
                <a:gd name="T56" fmla="*/ 2147483647 w 153"/>
                <a:gd name="T57" fmla="*/ 2147483647 h 115"/>
                <a:gd name="T58" fmla="*/ 2147483647 w 153"/>
                <a:gd name="T59" fmla="*/ 2147483647 h 115"/>
                <a:gd name="T60" fmla="*/ 2147483647 w 153"/>
                <a:gd name="T61" fmla="*/ 2147483647 h 115"/>
                <a:gd name="T62" fmla="*/ 2147483647 w 153"/>
                <a:gd name="T63" fmla="*/ 2147483647 h 115"/>
                <a:gd name="T64" fmla="*/ 2147483647 w 153"/>
                <a:gd name="T65" fmla="*/ 2147483647 h 115"/>
                <a:gd name="T66" fmla="*/ 2147483647 w 153"/>
                <a:gd name="T67" fmla="*/ 2147483647 h 115"/>
                <a:gd name="T68" fmla="*/ 2147483647 w 153"/>
                <a:gd name="T69" fmla="*/ 2147483647 h 115"/>
                <a:gd name="T70" fmla="*/ 2147483647 w 153"/>
                <a:gd name="T71" fmla="*/ 2147483647 h 115"/>
                <a:gd name="T72" fmla="*/ 2147483647 w 153"/>
                <a:gd name="T73" fmla="*/ 2147483647 h 115"/>
                <a:gd name="T74" fmla="*/ 2147483647 w 153"/>
                <a:gd name="T75" fmla="*/ 2147483647 h 11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115"/>
                <a:gd name="T116" fmla="*/ 153 w 153"/>
                <a:gd name="T117" fmla="*/ 115 h 11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115">
                  <a:moveTo>
                    <a:pt x="86" y="88"/>
                  </a:moveTo>
                  <a:cubicBezTo>
                    <a:pt x="80" y="87"/>
                    <a:pt x="73" y="86"/>
                    <a:pt x="64" y="86"/>
                  </a:cubicBezTo>
                  <a:cubicBezTo>
                    <a:pt x="69" y="79"/>
                    <a:pt x="77" y="70"/>
                    <a:pt x="90" y="56"/>
                  </a:cubicBezTo>
                  <a:cubicBezTo>
                    <a:pt x="102" y="43"/>
                    <a:pt x="111" y="33"/>
                    <a:pt x="119" y="26"/>
                  </a:cubicBezTo>
                  <a:cubicBezTo>
                    <a:pt x="127" y="19"/>
                    <a:pt x="131" y="16"/>
                    <a:pt x="133" y="16"/>
                  </a:cubicBezTo>
                  <a:cubicBezTo>
                    <a:pt x="134" y="16"/>
                    <a:pt x="135" y="17"/>
                    <a:pt x="135" y="17"/>
                  </a:cubicBezTo>
                  <a:cubicBezTo>
                    <a:pt x="135" y="19"/>
                    <a:pt x="131" y="25"/>
                    <a:pt x="123" y="35"/>
                  </a:cubicBezTo>
                  <a:cubicBezTo>
                    <a:pt x="113" y="47"/>
                    <a:pt x="108" y="56"/>
                    <a:pt x="108" y="62"/>
                  </a:cubicBezTo>
                  <a:cubicBezTo>
                    <a:pt x="108" y="65"/>
                    <a:pt x="109" y="66"/>
                    <a:pt x="111" y="66"/>
                  </a:cubicBezTo>
                  <a:cubicBezTo>
                    <a:pt x="113" y="66"/>
                    <a:pt x="116" y="64"/>
                    <a:pt x="120" y="62"/>
                  </a:cubicBezTo>
                  <a:cubicBezTo>
                    <a:pt x="124" y="59"/>
                    <a:pt x="129" y="55"/>
                    <a:pt x="135" y="50"/>
                  </a:cubicBezTo>
                  <a:cubicBezTo>
                    <a:pt x="131" y="47"/>
                    <a:pt x="131" y="47"/>
                    <a:pt x="131" y="47"/>
                  </a:cubicBezTo>
                  <a:cubicBezTo>
                    <a:pt x="138" y="37"/>
                    <a:pt x="144" y="29"/>
                    <a:pt x="147" y="22"/>
                  </a:cubicBezTo>
                  <a:cubicBezTo>
                    <a:pt x="151" y="15"/>
                    <a:pt x="153" y="10"/>
                    <a:pt x="153" y="6"/>
                  </a:cubicBezTo>
                  <a:cubicBezTo>
                    <a:pt x="153" y="4"/>
                    <a:pt x="153" y="3"/>
                    <a:pt x="151" y="2"/>
                  </a:cubicBezTo>
                  <a:cubicBezTo>
                    <a:pt x="150" y="1"/>
                    <a:pt x="149" y="0"/>
                    <a:pt x="147" y="0"/>
                  </a:cubicBezTo>
                  <a:cubicBezTo>
                    <a:pt x="147" y="0"/>
                    <a:pt x="146" y="0"/>
                    <a:pt x="145" y="0"/>
                  </a:cubicBezTo>
                  <a:cubicBezTo>
                    <a:pt x="142" y="0"/>
                    <a:pt x="137" y="2"/>
                    <a:pt x="131" y="6"/>
                  </a:cubicBezTo>
                  <a:cubicBezTo>
                    <a:pt x="125" y="9"/>
                    <a:pt x="118" y="15"/>
                    <a:pt x="111" y="22"/>
                  </a:cubicBezTo>
                  <a:cubicBezTo>
                    <a:pt x="103" y="29"/>
                    <a:pt x="94" y="38"/>
                    <a:pt x="84" y="49"/>
                  </a:cubicBezTo>
                  <a:cubicBezTo>
                    <a:pt x="75" y="59"/>
                    <a:pt x="64" y="72"/>
                    <a:pt x="53" y="85"/>
                  </a:cubicBezTo>
                  <a:cubicBezTo>
                    <a:pt x="46" y="86"/>
                    <a:pt x="29" y="86"/>
                    <a:pt x="25" y="87"/>
                  </a:cubicBezTo>
                  <a:cubicBezTo>
                    <a:pt x="20" y="87"/>
                    <a:pt x="17" y="89"/>
                    <a:pt x="14" y="90"/>
                  </a:cubicBezTo>
                  <a:cubicBezTo>
                    <a:pt x="12" y="92"/>
                    <a:pt x="10" y="94"/>
                    <a:pt x="8" y="96"/>
                  </a:cubicBezTo>
                  <a:cubicBezTo>
                    <a:pt x="6" y="99"/>
                    <a:pt x="4" y="102"/>
                    <a:pt x="1" y="104"/>
                  </a:cubicBezTo>
                  <a:cubicBezTo>
                    <a:pt x="0" y="106"/>
                    <a:pt x="0" y="107"/>
                    <a:pt x="0" y="108"/>
                  </a:cubicBezTo>
                  <a:cubicBezTo>
                    <a:pt x="0" y="110"/>
                    <a:pt x="1" y="110"/>
                    <a:pt x="4" y="110"/>
                  </a:cubicBezTo>
                  <a:cubicBezTo>
                    <a:pt x="6" y="110"/>
                    <a:pt x="9" y="110"/>
                    <a:pt x="13" y="108"/>
                  </a:cubicBezTo>
                  <a:cubicBezTo>
                    <a:pt x="18" y="107"/>
                    <a:pt x="22" y="107"/>
                    <a:pt x="24" y="107"/>
                  </a:cubicBezTo>
                  <a:cubicBezTo>
                    <a:pt x="27" y="106"/>
                    <a:pt x="30" y="106"/>
                    <a:pt x="33" y="106"/>
                  </a:cubicBezTo>
                  <a:cubicBezTo>
                    <a:pt x="39" y="106"/>
                    <a:pt x="57" y="105"/>
                    <a:pt x="65" y="106"/>
                  </a:cubicBezTo>
                  <a:cubicBezTo>
                    <a:pt x="72" y="107"/>
                    <a:pt x="80" y="109"/>
                    <a:pt x="89" y="110"/>
                  </a:cubicBezTo>
                  <a:cubicBezTo>
                    <a:pt x="98" y="112"/>
                    <a:pt x="104" y="113"/>
                    <a:pt x="108" y="114"/>
                  </a:cubicBezTo>
                  <a:cubicBezTo>
                    <a:pt x="112" y="115"/>
                    <a:pt x="115" y="115"/>
                    <a:pt x="117" y="114"/>
                  </a:cubicBezTo>
                  <a:cubicBezTo>
                    <a:pt x="119" y="113"/>
                    <a:pt x="120" y="112"/>
                    <a:pt x="123" y="110"/>
                  </a:cubicBezTo>
                  <a:cubicBezTo>
                    <a:pt x="125" y="108"/>
                    <a:pt x="130" y="104"/>
                    <a:pt x="136" y="98"/>
                  </a:cubicBezTo>
                  <a:cubicBezTo>
                    <a:pt x="131" y="98"/>
                    <a:pt x="123" y="96"/>
                    <a:pt x="112" y="94"/>
                  </a:cubicBezTo>
                  <a:cubicBezTo>
                    <a:pt x="100" y="91"/>
                    <a:pt x="92" y="89"/>
                    <a:pt x="86" y="88"/>
                  </a:cubicBezTo>
                  <a:close/>
                </a:path>
              </a:pathLst>
            </a:custGeom>
            <a:solidFill>
              <a:srgbClr val="FF0000"/>
            </a:solidFill>
            <a:ln w="19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ru-RU" sz="2000" dirty="0">
                <a:solidFill>
                  <a:srgbClr val="4F81BD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endParaRPr>
            </a:p>
          </p:txBody>
        </p:sp>
      </p:grpSp>
      <p:sp>
        <p:nvSpPr>
          <p:cNvPr id="14" name="Rectangle 4"/>
          <p:cNvSpPr>
            <a:spLocks noGrp="1" noChangeArrowheads="1"/>
          </p:cNvSpPr>
          <p:nvPr>
            <p:ph type="title"/>
          </p:nvPr>
        </p:nvSpPr>
        <p:spPr>
          <a:xfrm>
            <a:off x="2845747" y="51572"/>
            <a:ext cx="6115064" cy="928694"/>
          </a:xfrm>
        </p:spPr>
        <p:txBody>
          <a:bodyPr rIns="0">
            <a:noAutofit/>
          </a:bodyPr>
          <a:lstStyle/>
          <a:p>
            <a:pPr algn="r">
              <a:spcAft>
                <a:spcPts val="600"/>
              </a:spcAft>
            </a:pP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Раздел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II</a:t>
            </a:r>
            <a:r>
              <a:rPr lang="ru-RU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. </a:t>
            </a:r>
            <a:r>
              <a:rPr lang="ru-RU" sz="2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Основные события в розничной торговле </a:t>
            </a:r>
            <a:r>
              <a:rPr lang="en-US" sz="2400" b="1" dirty="0" smtClean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FMCG</a:t>
            </a:r>
            <a:endParaRPr lang="ru-RU" sz="2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15" name="Рисунок 14" descr="abstract-waves-on-a-blue-background.jpg"/>
          <p:cNvPicPr>
            <a:picLocks noChangeAspect="1"/>
          </p:cNvPicPr>
          <p:nvPr/>
        </p:nvPicPr>
        <p:blipFill>
          <a:blip r:embed="rId3" cstate="print">
            <a:lum bright="40000" contrast="-40000"/>
          </a:blip>
          <a:stretch>
            <a:fillRect/>
          </a:stretch>
        </p:blipFill>
        <p:spPr>
          <a:xfrm>
            <a:off x="0" y="6357958"/>
            <a:ext cx="9144000" cy="500042"/>
          </a:xfrm>
          <a:prstGeom prst="rect">
            <a:avLst/>
          </a:prstGeom>
        </p:spPr>
      </p:pic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285720" y="5857892"/>
            <a:ext cx="8501122" cy="884511"/>
            <a:chOff x="331" y="3735"/>
            <a:chExt cx="5286" cy="505"/>
          </a:xfrm>
          <a:effectLst>
            <a:glow rad="63500">
              <a:schemeClr val="accent1">
                <a:satMod val="175000"/>
                <a:alpha val="40000"/>
              </a:schemeClr>
            </a:glow>
          </a:effectLst>
        </p:grpSpPr>
        <p:sp>
          <p:nvSpPr>
            <p:cNvPr id="1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31" y="3735"/>
              <a:ext cx="5284" cy="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2007" y="4116"/>
              <a:ext cx="3358" cy="7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53" y="0"/>
                </a:cxn>
                <a:cxn ang="0">
                  <a:pos x="1453" y="13"/>
                </a:cxn>
                <a:cxn ang="0">
                  <a:pos x="1435" y="13"/>
                </a:cxn>
                <a:cxn ang="0">
                  <a:pos x="1433" y="16"/>
                </a:cxn>
                <a:cxn ang="0">
                  <a:pos x="1433" y="33"/>
                </a:cxn>
                <a:cxn ang="0">
                  <a:pos x="0" y="33"/>
                </a:cxn>
                <a:cxn ang="0">
                  <a:pos x="0" y="0"/>
                </a:cxn>
              </a:cxnLst>
              <a:rect l="0" t="0" r="r" b="b"/>
              <a:pathLst>
                <a:path w="1453" h="33">
                  <a:moveTo>
                    <a:pt x="0" y="0"/>
                  </a:moveTo>
                  <a:cubicBezTo>
                    <a:pt x="1453" y="0"/>
                    <a:pt x="1453" y="0"/>
                    <a:pt x="1453" y="0"/>
                  </a:cubicBezTo>
                  <a:cubicBezTo>
                    <a:pt x="1453" y="13"/>
                    <a:pt x="1453" y="13"/>
                    <a:pt x="1453" y="13"/>
                  </a:cubicBezTo>
                  <a:cubicBezTo>
                    <a:pt x="1435" y="13"/>
                    <a:pt x="1435" y="13"/>
                    <a:pt x="1435" y="13"/>
                  </a:cubicBezTo>
                  <a:cubicBezTo>
                    <a:pt x="1434" y="13"/>
                    <a:pt x="1433" y="14"/>
                    <a:pt x="1433" y="16"/>
                  </a:cubicBezTo>
                  <a:cubicBezTo>
                    <a:pt x="1433" y="21"/>
                    <a:pt x="1433" y="27"/>
                    <a:pt x="1433" y="33"/>
                  </a:cubicBezTo>
                  <a:cubicBezTo>
                    <a:pt x="0" y="33"/>
                    <a:pt x="0" y="33"/>
                    <a:pt x="0" y="3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0" name="Rectangle 6"/>
            <p:cNvSpPr>
              <a:spLocks noChangeArrowheads="1"/>
            </p:cNvSpPr>
            <p:nvPr/>
          </p:nvSpPr>
          <p:spPr bwMode="auto">
            <a:xfrm>
              <a:off x="597" y="4116"/>
              <a:ext cx="797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1" name="Rectangle 7"/>
            <p:cNvSpPr>
              <a:spLocks noChangeArrowheads="1"/>
            </p:cNvSpPr>
            <p:nvPr/>
          </p:nvSpPr>
          <p:spPr bwMode="auto">
            <a:xfrm>
              <a:off x="1404" y="4116"/>
              <a:ext cx="596" cy="76"/>
            </a:xfrm>
            <a:prstGeom prst="rect">
              <a:avLst/>
            </a:prstGeom>
            <a:solidFill>
              <a:srgbClr val="0E66AC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2" name="Freeform 8"/>
            <p:cNvSpPr>
              <a:spLocks/>
            </p:cNvSpPr>
            <p:nvPr/>
          </p:nvSpPr>
          <p:spPr bwMode="auto">
            <a:xfrm>
              <a:off x="5386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3" name="Freeform 9"/>
            <p:cNvSpPr>
              <a:spLocks/>
            </p:cNvSpPr>
            <p:nvPr/>
          </p:nvSpPr>
          <p:spPr bwMode="auto">
            <a:xfrm>
              <a:off x="5386" y="4116"/>
              <a:ext cx="30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1"/>
                </a:cxn>
                <a:cxn ang="0">
                  <a:pos x="13" y="2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4" name="Freeform 10"/>
            <p:cNvSpPr>
              <a:spLocks/>
            </p:cNvSpPr>
            <p:nvPr/>
          </p:nvSpPr>
          <p:spPr bwMode="auto">
            <a:xfrm>
              <a:off x="5590" y="4116"/>
              <a:ext cx="27" cy="27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0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0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5" name="Freeform 11"/>
            <p:cNvSpPr>
              <a:spLocks/>
            </p:cNvSpPr>
            <p:nvPr/>
          </p:nvSpPr>
          <p:spPr bwMode="auto">
            <a:xfrm>
              <a:off x="5335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6" name="Freeform 12"/>
            <p:cNvSpPr>
              <a:spLocks/>
            </p:cNvSpPr>
            <p:nvPr/>
          </p:nvSpPr>
          <p:spPr bwMode="auto">
            <a:xfrm>
              <a:off x="5437" y="4069"/>
              <a:ext cx="28" cy="28"/>
            </a:xfrm>
            <a:custGeom>
              <a:avLst/>
              <a:gdLst/>
              <a:ahLst/>
              <a:cxnLst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</a:cxnLst>
              <a:rect l="0" t="0" r="r" b="b"/>
              <a:pathLst>
                <a:path w="12" h="12">
                  <a:moveTo>
                    <a:pt x="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7" name="Freeform 13"/>
            <p:cNvSpPr>
              <a:spLocks/>
            </p:cNvSpPr>
            <p:nvPr/>
          </p:nvSpPr>
          <p:spPr bwMode="auto">
            <a:xfrm>
              <a:off x="5590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8" name="Freeform 14"/>
            <p:cNvSpPr>
              <a:spLocks/>
            </p:cNvSpPr>
            <p:nvPr/>
          </p:nvSpPr>
          <p:spPr bwMode="auto">
            <a:xfrm>
              <a:off x="5539" y="4116"/>
              <a:ext cx="27" cy="27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0" y="11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1"/>
                </a:cxn>
                <a:cxn ang="0">
                  <a:pos x="12" y="2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539" y="4164"/>
              <a:ext cx="27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1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1" y="12"/>
                </a:cxn>
                <a:cxn ang="0">
                  <a:pos x="11" y="12"/>
                </a:cxn>
                <a:cxn ang="0">
                  <a:pos x="12" y="10"/>
                </a:cxn>
                <a:cxn ang="0">
                  <a:pos x="12" y="1"/>
                </a:cxn>
                <a:cxn ang="0">
                  <a:pos x="11" y="0"/>
                </a:cxn>
              </a:cxnLst>
              <a:rect l="0" t="0" r="r" b="b"/>
              <a:pathLst>
                <a:path w="12" h="12">
                  <a:moveTo>
                    <a:pt x="1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0" y="12"/>
                    <a:pt x="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0" name="Freeform 16"/>
            <p:cNvSpPr>
              <a:spLocks/>
            </p:cNvSpPr>
            <p:nvPr/>
          </p:nvSpPr>
          <p:spPr bwMode="auto">
            <a:xfrm>
              <a:off x="5437" y="4210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1" name="Freeform 17"/>
            <p:cNvSpPr>
              <a:spLocks/>
            </p:cNvSpPr>
            <p:nvPr/>
          </p:nvSpPr>
          <p:spPr bwMode="auto">
            <a:xfrm>
              <a:off x="5437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0E66AC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2" name="Freeform 18"/>
            <p:cNvSpPr>
              <a:spLocks/>
            </p:cNvSpPr>
            <p:nvPr/>
          </p:nvSpPr>
          <p:spPr bwMode="auto">
            <a:xfrm>
              <a:off x="5488" y="4164"/>
              <a:ext cx="30" cy="28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2" y="0"/>
                </a:cxn>
                <a:cxn ang="0">
                  <a:pos x="0" y="1"/>
                </a:cxn>
                <a:cxn ang="0">
                  <a:pos x="0" y="10"/>
                </a:cxn>
                <a:cxn ang="0">
                  <a:pos x="2" y="12"/>
                </a:cxn>
                <a:cxn ang="0">
                  <a:pos x="11" y="12"/>
                </a:cxn>
                <a:cxn ang="0">
                  <a:pos x="13" y="10"/>
                </a:cxn>
                <a:cxn ang="0">
                  <a:pos x="13" y="1"/>
                </a:cxn>
                <a:cxn ang="0">
                  <a:pos x="11" y="0"/>
                </a:cxn>
              </a:cxnLst>
              <a:rect l="0" t="0" r="r" b="b"/>
              <a:pathLst>
                <a:path w="13" h="12">
                  <a:moveTo>
                    <a:pt x="1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1"/>
                    <a:pt x="1" y="12"/>
                    <a:pt x="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3" y="11"/>
                    <a:pt x="13" y="1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2" y="0"/>
                    <a:pt x="11" y="0"/>
                  </a:cubicBezTo>
                  <a:close/>
                </a:path>
              </a:pathLst>
            </a:custGeom>
            <a:solidFill>
              <a:srgbClr val="E2001A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3" name="Rectangle 19"/>
            <p:cNvSpPr>
              <a:spLocks noChangeArrowheads="1"/>
            </p:cNvSpPr>
            <p:nvPr/>
          </p:nvSpPr>
          <p:spPr bwMode="auto">
            <a:xfrm>
              <a:off x="333" y="4116"/>
              <a:ext cx="255" cy="76"/>
            </a:xfrm>
            <a:prstGeom prst="rect">
              <a:avLst/>
            </a:prstGeom>
            <a:solidFill>
              <a:srgbClr val="E2001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4" name="Freeform 20"/>
            <p:cNvSpPr>
              <a:spLocks/>
            </p:cNvSpPr>
            <p:nvPr/>
          </p:nvSpPr>
          <p:spPr bwMode="auto">
            <a:xfrm>
              <a:off x="641" y="4148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5" name="Freeform 21"/>
            <p:cNvSpPr>
              <a:spLocks/>
            </p:cNvSpPr>
            <p:nvPr/>
          </p:nvSpPr>
          <p:spPr bwMode="auto">
            <a:xfrm>
              <a:off x="67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6" name="Freeform 22"/>
            <p:cNvSpPr>
              <a:spLocks noEditPoints="1"/>
            </p:cNvSpPr>
            <p:nvPr/>
          </p:nvSpPr>
          <p:spPr bwMode="auto">
            <a:xfrm>
              <a:off x="703" y="4136"/>
              <a:ext cx="42" cy="49"/>
            </a:xfrm>
            <a:custGeom>
              <a:avLst/>
              <a:gdLst/>
              <a:ahLst/>
              <a:cxnLst>
                <a:cxn ang="0">
                  <a:pos x="11" y="21"/>
                </a:cxn>
                <a:cxn ang="0">
                  <a:pos x="7" y="21"/>
                </a:cxn>
                <a:cxn ang="0">
                  <a:pos x="7" y="15"/>
                </a:cxn>
                <a:cxn ang="0">
                  <a:pos x="7" y="15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5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6"/>
                </a:cxn>
                <a:cxn ang="0">
                  <a:pos x="11" y="6"/>
                </a:cxn>
                <a:cxn ang="0">
                  <a:pos x="12" y="5"/>
                </a:cxn>
                <a:cxn ang="0">
                  <a:pos x="14" y="4"/>
                </a:cxn>
                <a:cxn ang="0">
                  <a:pos x="17" y="5"/>
                </a:cxn>
                <a:cxn ang="0">
                  <a:pos x="18" y="9"/>
                </a:cxn>
                <a:cxn ang="0">
                  <a:pos x="18" y="11"/>
                </a:cxn>
                <a:cxn ang="0">
                  <a:pos x="17" y="15"/>
                </a:cxn>
                <a:cxn ang="0">
                  <a:pos x="14" y="17"/>
                </a:cxn>
                <a:cxn ang="0">
                  <a:pos x="12" y="16"/>
                </a:cxn>
                <a:cxn ang="0">
                  <a:pos x="11" y="15"/>
                </a:cxn>
                <a:cxn ang="0">
                  <a:pos x="11" y="15"/>
                </a:cxn>
                <a:cxn ang="0">
                  <a:pos x="11" y="2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10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2"/>
                </a:cxn>
                <a:cxn ang="0">
                  <a:pos x="12" y="14"/>
                </a:cxn>
                <a:cxn ang="0">
                  <a:pos x="14" y="13"/>
                </a:cxn>
                <a:cxn ang="0">
                  <a:pos x="14" y="10"/>
                </a:cxn>
                <a:cxn ang="0">
                  <a:pos x="14" y="8"/>
                </a:cxn>
                <a:cxn ang="0">
                  <a:pos x="12" y="7"/>
                </a:cxn>
                <a:cxn ang="0">
                  <a:pos x="11" y="8"/>
                </a:cxn>
                <a:cxn ang="0">
                  <a:pos x="11" y="10"/>
                </a:cxn>
              </a:cxnLst>
              <a:rect l="0" t="0" r="r" b="b"/>
              <a:pathLst>
                <a:path w="18" h="21">
                  <a:moveTo>
                    <a:pt x="11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2" y="17"/>
                    <a:pt x="1" y="16"/>
                    <a:pt x="1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1" y="4"/>
                    <a:pt x="4" y="4"/>
                  </a:cubicBezTo>
                  <a:cubicBezTo>
                    <a:pt x="5" y="4"/>
                    <a:pt x="5" y="5"/>
                    <a:pt x="6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2" y="5"/>
                  </a:cubicBezTo>
                  <a:cubicBezTo>
                    <a:pt x="12" y="5"/>
                    <a:pt x="13" y="4"/>
                    <a:pt x="14" y="4"/>
                  </a:cubicBezTo>
                  <a:cubicBezTo>
                    <a:pt x="15" y="4"/>
                    <a:pt x="16" y="5"/>
                    <a:pt x="17" y="5"/>
                  </a:cubicBezTo>
                  <a:cubicBezTo>
                    <a:pt x="17" y="6"/>
                    <a:pt x="18" y="7"/>
                    <a:pt x="18" y="9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3"/>
                    <a:pt x="18" y="15"/>
                    <a:pt x="17" y="15"/>
                  </a:cubicBezTo>
                  <a:cubicBezTo>
                    <a:pt x="16" y="16"/>
                    <a:pt x="15" y="17"/>
                    <a:pt x="14" y="17"/>
                  </a:cubicBezTo>
                  <a:cubicBezTo>
                    <a:pt x="13" y="17"/>
                    <a:pt x="12" y="16"/>
                    <a:pt x="12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lnTo>
                    <a:pt x="11" y="21"/>
                  </a:lnTo>
                  <a:close/>
                  <a:moveTo>
                    <a:pt x="7" y="10"/>
                  </a:moveTo>
                  <a:cubicBezTo>
                    <a:pt x="7" y="9"/>
                    <a:pt x="7" y="8"/>
                    <a:pt x="7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4" y="8"/>
                    <a:pt x="4" y="8"/>
                  </a:cubicBezTo>
                  <a:cubicBezTo>
                    <a:pt x="4" y="8"/>
                    <a:pt x="4" y="9"/>
                    <a:pt x="4" y="10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2"/>
                    <a:pt x="7" y="12"/>
                    <a:pt x="7" y="10"/>
                  </a:cubicBezTo>
                  <a:close/>
                  <a:moveTo>
                    <a:pt x="11" y="10"/>
                  </a:moveTo>
                  <a:cubicBezTo>
                    <a:pt x="11" y="11"/>
                    <a:pt x="11" y="12"/>
                    <a:pt x="11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3" y="14"/>
                    <a:pt x="13" y="13"/>
                    <a:pt x="14" y="13"/>
                  </a:cubicBezTo>
                  <a:cubicBezTo>
                    <a:pt x="14" y="13"/>
                    <a:pt x="14" y="12"/>
                    <a:pt x="14" y="10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7"/>
                    <a:pt x="12" y="7"/>
                  </a:cubicBezTo>
                  <a:cubicBezTo>
                    <a:pt x="12" y="7"/>
                    <a:pt x="11" y="8"/>
                    <a:pt x="11" y="8"/>
                  </a:cubicBezTo>
                  <a:cubicBezTo>
                    <a:pt x="11" y="8"/>
                    <a:pt x="11" y="9"/>
                    <a:pt x="11" y="10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7" name="Freeform 23"/>
            <p:cNvSpPr>
              <a:spLocks noEditPoints="1"/>
            </p:cNvSpPr>
            <p:nvPr/>
          </p:nvSpPr>
          <p:spPr bwMode="auto">
            <a:xfrm>
              <a:off x="749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8" name="Freeform 24"/>
            <p:cNvSpPr>
              <a:spLocks noEditPoints="1"/>
            </p:cNvSpPr>
            <p:nvPr/>
          </p:nvSpPr>
          <p:spPr bwMode="auto">
            <a:xfrm>
              <a:off x="779" y="4146"/>
              <a:ext cx="28" cy="39"/>
            </a:xfrm>
            <a:custGeom>
              <a:avLst/>
              <a:gdLst/>
              <a:ahLst/>
              <a:cxnLst>
                <a:cxn ang="0">
                  <a:pos x="4" y="11"/>
                </a:cxn>
                <a:cxn ang="0">
                  <a:pos x="4" y="17"/>
                </a:cxn>
                <a:cxn ang="0">
                  <a:pos x="0" y="17"/>
                </a:cxn>
                <a:cxn ang="0">
                  <a:pos x="0" y="1"/>
                </a:cxn>
                <a:cxn ang="0">
                  <a:pos x="4" y="1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2" y="7"/>
                </a:cxn>
                <a:cxn ang="0">
                  <a:pos x="11" y="11"/>
                </a:cxn>
                <a:cxn ang="0">
                  <a:pos x="8" y="13"/>
                </a:cxn>
                <a:cxn ang="0">
                  <a:pos x="6" y="12"/>
                </a:cxn>
                <a:cxn ang="0">
                  <a:pos x="4" y="11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7">
                  <a:moveTo>
                    <a:pt x="4" y="11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8" y="13"/>
                  </a:cubicBezTo>
                  <a:cubicBezTo>
                    <a:pt x="7" y="13"/>
                    <a:pt x="6" y="12"/>
                    <a:pt x="6" y="12"/>
                  </a:cubicBezTo>
                  <a:cubicBezTo>
                    <a:pt x="5" y="12"/>
                    <a:pt x="5" y="11"/>
                    <a:pt x="4" y="11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39" name="Freeform 25"/>
            <p:cNvSpPr>
              <a:spLocks/>
            </p:cNvSpPr>
            <p:nvPr/>
          </p:nvSpPr>
          <p:spPr bwMode="auto">
            <a:xfrm>
              <a:off x="812" y="4148"/>
              <a:ext cx="34" cy="25"/>
            </a:xfrm>
            <a:custGeom>
              <a:avLst/>
              <a:gdLst/>
              <a:ahLst/>
              <a:cxnLst>
                <a:cxn ang="0">
                  <a:pos x="14" y="25"/>
                </a:cxn>
                <a:cxn ang="0">
                  <a:pos x="9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4" y="0"/>
                </a:cxn>
                <a:cxn ang="0">
                  <a:pos x="18" y="16"/>
                </a:cxn>
                <a:cxn ang="0">
                  <a:pos x="18" y="16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34" y="25"/>
                </a:cxn>
                <a:cxn ang="0">
                  <a:pos x="28" y="25"/>
                </a:cxn>
                <a:cxn ang="0">
                  <a:pos x="28" y="7"/>
                </a:cxn>
                <a:cxn ang="0">
                  <a:pos x="28" y="7"/>
                </a:cxn>
                <a:cxn ang="0">
                  <a:pos x="21" y="25"/>
                </a:cxn>
                <a:cxn ang="0">
                  <a:pos x="14" y="25"/>
                </a:cxn>
              </a:cxnLst>
              <a:rect l="0" t="0" r="r" b="b"/>
              <a:pathLst>
                <a:path w="34" h="25">
                  <a:moveTo>
                    <a:pt x="14" y="25"/>
                  </a:moveTo>
                  <a:lnTo>
                    <a:pt x="9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8" y="16"/>
                  </a:lnTo>
                  <a:lnTo>
                    <a:pt x="18" y="16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34" y="25"/>
                  </a:lnTo>
                  <a:lnTo>
                    <a:pt x="28" y="25"/>
                  </a:lnTo>
                  <a:lnTo>
                    <a:pt x="28" y="7"/>
                  </a:lnTo>
                  <a:lnTo>
                    <a:pt x="28" y="7"/>
                  </a:lnTo>
                  <a:lnTo>
                    <a:pt x="21" y="25"/>
                  </a:lnTo>
                  <a:lnTo>
                    <a:pt x="14" y="25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0" name="Freeform 26"/>
            <p:cNvSpPr>
              <a:spLocks noEditPoints="1"/>
            </p:cNvSpPr>
            <p:nvPr/>
          </p:nvSpPr>
          <p:spPr bwMode="auto">
            <a:xfrm>
              <a:off x="853" y="4146"/>
              <a:ext cx="26" cy="30"/>
            </a:xfrm>
            <a:custGeom>
              <a:avLst/>
              <a:gdLst/>
              <a:ahLst/>
              <a:cxnLst>
                <a:cxn ang="0">
                  <a:pos x="7" y="11"/>
                </a:cxn>
                <a:cxn ang="0">
                  <a:pos x="7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2" y="13"/>
                    <a:pt x="1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4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2" y="1"/>
                    <a:pt x="4" y="0"/>
                    <a:pt x="5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12"/>
                    <a:pt x="7" y="12"/>
                    <a:pt x="7" y="12"/>
                  </a:cubicBezTo>
                  <a:lnTo>
                    <a:pt x="7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3" y="9"/>
                  </a:cubicBezTo>
                  <a:cubicBezTo>
                    <a:pt x="3" y="9"/>
                    <a:pt x="3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1" name="Freeform 27"/>
            <p:cNvSpPr>
              <a:spLocks/>
            </p:cNvSpPr>
            <p:nvPr/>
          </p:nvSpPr>
          <p:spPr bwMode="auto">
            <a:xfrm>
              <a:off x="883" y="4148"/>
              <a:ext cx="31" cy="32"/>
            </a:xfrm>
            <a:custGeom>
              <a:avLst/>
              <a:gdLst/>
              <a:ahLst/>
              <a:cxnLst>
                <a:cxn ang="0">
                  <a:pos x="10" y="21"/>
                </a:cxn>
                <a:cxn ang="0">
                  <a:pos x="19" y="21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1"/>
                </a:cxn>
                <a:cxn ang="0">
                  <a:pos x="31" y="21"/>
                </a:cxn>
                <a:cxn ang="0">
                  <a:pos x="31" y="32"/>
                </a:cxn>
                <a:cxn ang="0">
                  <a:pos x="21" y="32"/>
                </a:cxn>
                <a:cxn ang="0">
                  <a:pos x="21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21"/>
                </a:cxn>
              </a:cxnLst>
              <a:rect l="0" t="0" r="r" b="b"/>
              <a:pathLst>
                <a:path w="31" h="32">
                  <a:moveTo>
                    <a:pt x="10" y="21"/>
                  </a:moveTo>
                  <a:lnTo>
                    <a:pt x="19" y="21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32"/>
                  </a:lnTo>
                  <a:lnTo>
                    <a:pt x="21" y="32"/>
                  </a:lnTo>
                  <a:lnTo>
                    <a:pt x="21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2" name="Freeform 28"/>
            <p:cNvSpPr>
              <a:spLocks/>
            </p:cNvSpPr>
            <p:nvPr/>
          </p:nvSpPr>
          <p:spPr bwMode="auto">
            <a:xfrm>
              <a:off x="918" y="4148"/>
              <a:ext cx="26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7" y="0"/>
                </a:cxn>
                <a:cxn ang="0">
                  <a:pos x="7" y="16"/>
                </a:cxn>
                <a:cxn ang="0">
                  <a:pos x="7" y="16"/>
                </a:cxn>
                <a:cxn ang="0">
                  <a:pos x="14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6" y="25"/>
                </a:cxn>
                <a:cxn ang="0">
                  <a:pos x="16" y="9"/>
                </a:cxn>
                <a:cxn ang="0">
                  <a:pos x="16" y="9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6" h="25">
                  <a:moveTo>
                    <a:pt x="0" y="0"/>
                  </a:moveTo>
                  <a:lnTo>
                    <a:pt x="7" y="0"/>
                  </a:lnTo>
                  <a:lnTo>
                    <a:pt x="7" y="16"/>
                  </a:lnTo>
                  <a:lnTo>
                    <a:pt x="7" y="16"/>
                  </a:lnTo>
                  <a:lnTo>
                    <a:pt x="14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6" y="25"/>
                  </a:lnTo>
                  <a:lnTo>
                    <a:pt x="16" y="9"/>
                  </a:lnTo>
                  <a:lnTo>
                    <a:pt x="16" y="9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3" name="Freeform 29"/>
            <p:cNvSpPr>
              <a:spLocks noEditPoints="1"/>
            </p:cNvSpPr>
            <p:nvPr/>
          </p:nvSpPr>
          <p:spPr bwMode="auto">
            <a:xfrm>
              <a:off x="948" y="4146"/>
              <a:ext cx="26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4" name="Freeform 30"/>
            <p:cNvSpPr>
              <a:spLocks/>
            </p:cNvSpPr>
            <p:nvPr/>
          </p:nvSpPr>
          <p:spPr bwMode="auto">
            <a:xfrm>
              <a:off x="978" y="4148"/>
              <a:ext cx="28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8" y="0"/>
                </a:cxn>
                <a:cxn ang="0">
                  <a:pos x="28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8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8" y="0"/>
                  </a:lnTo>
                  <a:lnTo>
                    <a:pt x="28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5" name="Freeform 31"/>
            <p:cNvSpPr>
              <a:spLocks/>
            </p:cNvSpPr>
            <p:nvPr/>
          </p:nvSpPr>
          <p:spPr bwMode="auto">
            <a:xfrm>
              <a:off x="1011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8" y="9"/>
                </a:cxn>
                <a:cxn ang="0">
                  <a:pos x="18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8" y="25"/>
                </a:cxn>
                <a:cxn ang="0">
                  <a:pos x="18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8" y="9"/>
                  </a:lnTo>
                  <a:lnTo>
                    <a:pt x="18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8" y="25"/>
                  </a:lnTo>
                  <a:lnTo>
                    <a:pt x="18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6" name="Freeform 32"/>
            <p:cNvSpPr>
              <a:spLocks noEditPoints="1"/>
            </p:cNvSpPr>
            <p:nvPr/>
          </p:nvSpPr>
          <p:spPr bwMode="auto">
            <a:xfrm>
              <a:off x="1041" y="4146"/>
              <a:ext cx="27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2" y="6"/>
                </a:cxn>
                <a:cxn ang="0">
                  <a:pos x="11" y="11"/>
                </a:cxn>
                <a:cxn ang="0">
                  <a:pos x="6" y="13"/>
                </a:cxn>
                <a:cxn ang="0">
                  <a:pos x="2" y="11"/>
                </a:cxn>
                <a:cxn ang="0">
                  <a:pos x="0" y="6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6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9" y="0"/>
                    <a:pt x="10" y="1"/>
                    <a:pt x="11" y="2"/>
                  </a:cubicBezTo>
                  <a:cubicBezTo>
                    <a:pt x="12" y="2"/>
                    <a:pt x="12" y="4"/>
                    <a:pt x="12" y="6"/>
                  </a:cubicBezTo>
                  <a:cubicBezTo>
                    <a:pt x="12" y="9"/>
                    <a:pt x="12" y="11"/>
                    <a:pt x="11" y="11"/>
                  </a:cubicBezTo>
                  <a:cubicBezTo>
                    <a:pt x="10" y="12"/>
                    <a:pt x="9" y="13"/>
                    <a:pt x="6" y="13"/>
                  </a:cubicBezTo>
                  <a:cubicBezTo>
                    <a:pt x="4" y="13"/>
                    <a:pt x="2" y="12"/>
                    <a:pt x="2" y="11"/>
                  </a:cubicBezTo>
                  <a:cubicBezTo>
                    <a:pt x="1" y="10"/>
                    <a:pt x="0" y="9"/>
                    <a:pt x="0" y="6"/>
                  </a:cubicBezTo>
                  <a:cubicBezTo>
                    <a:pt x="0" y="4"/>
                    <a:pt x="1" y="2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3"/>
                    <a:pt x="6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7" name="Freeform 33"/>
            <p:cNvSpPr>
              <a:spLocks noEditPoints="1"/>
            </p:cNvSpPr>
            <p:nvPr/>
          </p:nvSpPr>
          <p:spPr bwMode="auto">
            <a:xfrm>
              <a:off x="1073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8" name="Freeform 34"/>
            <p:cNvSpPr>
              <a:spLocks noEditPoints="1"/>
            </p:cNvSpPr>
            <p:nvPr/>
          </p:nvSpPr>
          <p:spPr bwMode="auto">
            <a:xfrm>
              <a:off x="1122" y="4146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2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2"/>
                </a:cxn>
                <a:cxn ang="0">
                  <a:pos x="8" y="12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5" y="13"/>
                    <a:pt x="4" y="13"/>
                  </a:cubicBezTo>
                  <a:cubicBezTo>
                    <a:pt x="3" y="13"/>
                    <a:pt x="2" y="12"/>
                    <a:pt x="1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3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8" y="12"/>
                    <a:pt x="8" y="12"/>
                    <a:pt x="8" y="12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49" name="Freeform 35"/>
            <p:cNvSpPr>
              <a:spLocks/>
            </p:cNvSpPr>
            <p:nvPr/>
          </p:nvSpPr>
          <p:spPr bwMode="auto">
            <a:xfrm>
              <a:off x="1154" y="4148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5"/>
                </a:cxn>
                <a:cxn ang="0">
                  <a:pos x="9" y="5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5"/>
                  </a:lnTo>
                  <a:lnTo>
                    <a:pt x="9" y="5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0" name="Freeform 36"/>
            <p:cNvSpPr>
              <a:spLocks noEditPoints="1"/>
            </p:cNvSpPr>
            <p:nvPr/>
          </p:nvSpPr>
          <p:spPr bwMode="auto">
            <a:xfrm>
              <a:off x="1177" y="4146"/>
              <a:ext cx="25" cy="30"/>
            </a:xfrm>
            <a:custGeom>
              <a:avLst/>
              <a:gdLst/>
              <a:ahLst/>
              <a:cxnLst>
                <a:cxn ang="0">
                  <a:pos x="11" y="7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  <a:cxn ang="0">
                  <a:pos x="11" y="9"/>
                </a:cxn>
                <a:cxn ang="0">
                  <a:pos x="9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1" y="7"/>
                </a:cxn>
                <a:cxn ang="0">
                  <a:pos x="4" y="5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</a:cxnLst>
              <a:rect l="0" t="0" r="r" b="b"/>
              <a:pathLst>
                <a:path w="11" h="13">
                  <a:moveTo>
                    <a:pt x="11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9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2" y="1"/>
                    <a:pt x="3" y="0"/>
                    <a:pt x="5" y="0"/>
                  </a:cubicBezTo>
                  <a:cubicBezTo>
                    <a:pt x="8" y="0"/>
                    <a:pt x="9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lnTo>
                    <a:pt x="11" y="7"/>
                  </a:lnTo>
                  <a:close/>
                  <a:moveTo>
                    <a:pt x="4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1" name="Freeform 37"/>
            <p:cNvSpPr>
              <a:spLocks/>
            </p:cNvSpPr>
            <p:nvPr/>
          </p:nvSpPr>
          <p:spPr bwMode="auto">
            <a:xfrm>
              <a:off x="1207" y="4148"/>
              <a:ext cx="25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9" y="25"/>
                </a:cxn>
                <a:cxn ang="0">
                  <a:pos x="19" y="14"/>
                </a:cxn>
                <a:cxn ang="0">
                  <a:pos x="9" y="14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5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25" y="25"/>
                  </a:lnTo>
                  <a:lnTo>
                    <a:pt x="19" y="25"/>
                  </a:lnTo>
                  <a:lnTo>
                    <a:pt x="19" y="14"/>
                  </a:lnTo>
                  <a:lnTo>
                    <a:pt x="9" y="14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2" name="Freeform 38"/>
            <p:cNvSpPr>
              <a:spLocks/>
            </p:cNvSpPr>
            <p:nvPr/>
          </p:nvSpPr>
          <p:spPr bwMode="auto">
            <a:xfrm>
              <a:off x="1237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3" name="Freeform 39"/>
            <p:cNvSpPr>
              <a:spLocks/>
            </p:cNvSpPr>
            <p:nvPr/>
          </p:nvSpPr>
          <p:spPr bwMode="auto">
            <a:xfrm>
              <a:off x="1263" y="4146"/>
              <a:ext cx="25" cy="30"/>
            </a:xfrm>
            <a:custGeom>
              <a:avLst/>
              <a:gdLst/>
              <a:ahLst/>
              <a:cxnLst>
                <a:cxn ang="0">
                  <a:pos x="11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1" y="5"/>
                </a:cxn>
              </a:cxnLst>
              <a:rect l="0" t="0" r="r" b="b"/>
              <a:pathLst>
                <a:path w="11" h="13">
                  <a:moveTo>
                    <a:pt x="11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0"/>
                    <a:pt x="9" y="1"/>
                    <a:pt x="9" y="1"/>
                  </a:cubicBezTo>
                  <a:cubicBezTo>
                    <a:pt x="10" y="2"/>
                    <a:pt x="11" y="3"/>
                    <a:pt x="11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4" name="Freeform 40"/>
            <p:cNvSpPr>
              <a:spLocks/>
            </p:cNvSpPr>
            <p:nvPr/>
          </p:nvSpPr>
          <p:spPr bwMode="auto">
            <a:xfrm>
              <a:off x="1290" y="4148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5"/>
                </a:cxn>
                <a:cxn ang="0">
                  <a:pos x="16" y="5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5"/>
                  </a:lnTo>
                  <a:lnTo>
                    <a:pt x="16" y="5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5" name="Freeform 41"/>
            <p:cNvSpPr>
              <a:spLocks noEditPoints="1"/>
            </p:cNvSpPr>
            <p:nvPr/>
          </p:nvSpPr>
          <p:spPr bwMode="auto">
            <a:xfrm>
              <a:off x="1316" y="4148"/>
              <a:ext cx="25" cy="2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0" y="4"/>
                </a:cxn>
                <a:cxn ang="0">
                  <a:pos x="9" y="5"/>
                </a:cxn>
                <a:cxn ang="0">
                  <a:pos x="9" y="5"/>
                </a:cxn>
                <a:cxn ang="0">
                  <a:pos x="10" y="6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0" y="11"/>
                </a:cxn>
                <a:cxn ang="0">
                  <a:pos x="4" y="2"/>
                </a:cxn>
                <a:cxn ang="0">
                  <a:pos x="4" y="4"/>
                </a:cxn>
                <a:cxn ang="0">
                  <a:pos x="6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6" y="2"/>
                </a:cxn>
                <a:cxn ang="0">
                  <a:pos x="4" y="2"/>
                </a:cxn>
                <a:cxn ang="0">
                  <a:pos x="4" y="6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6" y="6"/>
                </a:cxn>
                <a:cxn ang="0">
                  <a:pos x="4" y="6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3"/>
                    <a:pt x="10" y="4"/>
                    <a:pt x="10" y="4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10" y="6"/>
                    <a:pt x="10" y="6"/>
                  </a:cubicBezTo>
                  <a:cubicBezTo>
                    <a:pt x="11" y="6"/>
                    <a:pt x="11" y="7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1"/>
                    <a:pt x="7" y="11"/>
                  </a:cubicBezTo>
                  <a:lnTo>
                    <a:pt x="0" y="11"/>
                  </a:lnTo>
                  <a:close/>
                  <a:moveTo>
                    <a:pt x="4" y="2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lnTo>
                    <a:pt x="4" y="2"/>
                  </a:lnTo>
                  <a:close/>
                  <a:moveTo>
                    <a:pt x="4" y="6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6" name="Freeform 42"/>
            <p:cNvSpPr>
              <a:spLocks noEditPoints="1"/>
            </p:cNvSpPr>
            <p:nvPr/>
          </p:nvSpPr>
          <p:spPr bwMode="auto">
            <a:xfrm>
              <a:off x="1346" y="4146"/>
              <a:ext cx="25" cy="30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10" y="2"/>
                </a:cxn>
                <a:cxn ang="0">
                  <a:pos x="11" y="6"/>
                </a:cxn>
                <a:cxn ang="0">
                  <a:pos x="10" y="11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6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8" y="6"/>
                </a:cxn>
                <a:cxn ang="0">
                  <a:pos x="7" y="4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3" y="6"/>
                </a:cxn>
                <a:cxn ang="0">
                  <a:pos x="4" y="9"/>
                </a:cxn>
                <a:cxn ang="0">
                  <a:pos x="5" y="10"/>
                </a:cxn>
                <a:cxn ang="0">
                  <a:pos x="7" y="9"/>
                </a:cxn>
                <a:cxn ang="0">
                  <a:pos x="8" y="6"/>
                </a:cxn>
              </a:cxnLst>
              <a:rect l="0" t="0" r="r" b="b"/>
              <a:pathLst>
                <a:path w="11" h="13">
                  <a:moveTo>
                    <a:pt x="5" y="0"/>
                  </a:moveTo>
                  <a:cubicBezTo>
                    <a:pt x="8" y="0"/>
                    <a:pt x="10" y="1"/>
                    <a:pt x="10" y="2"/>
                  </a:cubicBez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11"/>
                    <a:pt x="10" y="11"/>
                  </a:cubicBezTo>
                  <a:cubicBezTo>
                    <a:pt x="10" y="12"/>
                    <a:pt x="8" y="13"/>
                    <a:pt x="5" y="13"/>
                  </a:cubicBezTo>
                  <a:cubicBezTo>
                    <a:pt x="3" y="13"/>
                    <a:pt x="2" y="12"/>
                    <a:pt x="1" y="11"/>
                  </a:cubicBezTo>
                  <a:cubicBezTo>
                    <a:pt x="0" y="10"/>
                    <a:pt x="0" y="9"/>
                    <a:pt x="0" y="6"/>
                  </a:cubicBezTo>
                  <a:cubicBezTo>
                    <a:pt x="0" y="4"/>
                    <a:pt x="0" y="2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lose/>
                  <a:moveTo>
                    <a:pt x="8" y="6"/>
                  </a:moveTo>
                  <a:cubicBezTo>
                    <a:pt x="8" y="5"/>
                    <a:pt x="7" y="4"/>
                    <a:pt x="7" y="4"/>
                  </a:cubicBezTo>
                  <a:cubicBezTo>
                    <a:pt x="7" y="4"/>
                    <a:pt x="6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8"/>
                    <a:pt x="4" y="9"/>
                    <a:pt x="4" y="9"/>
                  </a:cubicBezTo>
                  <a:cubicBezTo>
                    <a:pt x="4" y="9"/>
                    <a:pt x="5" y="10"/>
                    <a:pt x="5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8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7" name="Freeform 43"/>
            <p:cNvSpPr>
              <a:spLocks noEditPoints="1"/>
            </p:cNvSpPr>
            <p:nvPr/>
          </p:nvSpPr>
          <p:spPr bwMode="auto">
            <a:xfrm>
              <a:off x="1441" y="4132"/>
              <a:ext cx="9" cy="41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4"/>
                </a:cxn>
                <a:cxn ang="0">
                  <a:pos x="9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9" y="14"/>
                </a:cxn>
              </a:cxnLst>
              <a:rect l="0" t="0" r="r" b="b"/>
              <a:pathLst>
                <a:path w="9" h="41">
                  <a:moveTo>
                    <a:pt x="9" y="0"/>
                  </a:moveTo>
                  <a:lnTo>
                    <a:pt x="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4"/>
                  </a:moveTo>
                  <a:lnTo>
                    <a:pt x="9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9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8" name="Freeform 44"/>
            <p:cNvSpPr>
              <a:spLocks/>
            </p:cNvSpPr>
            <p:nvPr/>
          </p:nvSpPr>
          <p:spPr bwMode="auto">
            <a:xfrm>
              <a:off x="1457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59" name="Freeform 45"/>
            <p:cNvSpPr>
              <a:spLocks/>
            </p:cNvSpPr>
            <p:nvPr/>
          </p:nvSpPr>
          <p:spPr bwMode="auto">
            <a:xfrm>
              <a:off x="1487" y="4132"/>
              <a:ext cx="18" cy="41"/>
            </a:xfrm>
            <a:custGeom>
              <a:avLst/>
              <a:gdLst/>
              <a:ahLst/>
              <a:cxnLst>
                <a:cxn ang="0">
                  <a:pos x="8" y="6"/>
                </a:cxn>
                <a:cxn ang="0">
                  <a:pos x="8" y="9"/>
                </a:cxn>
                <a:cxn ang="0">
                  <a:pos x="6" y="9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2" y="9"/>
                </a:cxn>
                <a:cxn ang="0">
                  <a:pos x="0" y="9"/>
                </a:cxn>
                <a:cxn ang="0">
                  <a:pos x="0" y="6"/>
                </a:cxn>
                <a:cxn ang="0">
                  <a:pos x="2" y="6"/>
                </a:cxn>
                <a:cxn ang="0">
                  <a:pos x="2" y="5"/>
                </a:cxn>
                <a:cxn ang="0">
                  <a:pos x="3" y="1"/>
                </a:cxn>
                <a:cxn ang="0">
                  <a:pos x="8" y="0"/>
                </a:cxn>
                <a:cxn ang="0">
                  <a:pos x="8" y="4"/>
                </a:cxn>
                <a:cxn ang="0">
                  <a:pos x="8" y="3"/>
                </a:cxn>
                <a:cxn ang="0">
                  <a:pos x="7" y="3"/>
                </a:cxn>
                <a:cxn ang="0">
                  <a:pos x="6" y="4"/>
                </a:cxn>
                <a:cxn ang="0">
                  <a:pos x="6" y="5"/>
                </a:cxn>
                <a:cxn ang="0">
                  <a:pos x="6" y="6"/>
                </a:cxn>
                <a:cxn ang="0">
                  <a:pos x="8" y="6"/>
                </a:cxn>
              </a:cxnLst>
              <a:rect l="0" t="0" r="r" b="b"/>
              <a:pathLst>
                <a:path w="8" h="18">
                  <a:moveTo>
                    <a:pt x="8" y="6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4" y="1"/>
                    <a:pt x="5" y="0"/>
                    <a:pt x="8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0" name="Freeform 46"/>
            <p:cNvSpPr>
              <a:spLocks noEditPoints="1"/>
            </p:cNvSpPr>
            <p:nvPr/>
          </p:nvSpPr>
          <p:spPr bwMode="auto">
            <a:xfrm>
              <a:off x="1508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1" name="Freeform 47"/>
            <p:cNvSpPr>
              <a:spLocks/>
            </p:cNvSpPr>
            <p:nvPr/>
          </p:nvSpPr>
          <p:spPr bwMode="auto">
            <a:xfrm>
              <a:off x="1542" y="4143"/>
              <a:ext cx="23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2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6" y="6"/>
                </a:cxn>
                <a:cxn ang="0">
                  <a:pos x="6" y="5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0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10" y="3"/>
                    <a:pt x="10" y="4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2" name="Freeform 48"/>
            <p:cNvSpPr>
              <a:spLocks/>
            </p:cNvSpPr>
            <p:nvPr/>
          </p:nvSpPr>
          <p:spPr bwMode="auto">
            <a:xfrm>
              <a:off x="1568" y="4143"/>
              <a:ext cx="44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2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2" y="3"/>
                </a:cxn>
                <a:cxn ang="0">
                  <a:pos x="12" y="3"/>
                </a:cxn>
                <a:cxn ang="0">
                  <a:pos x="13" y="1"/>
                </a:cxn>
                <a:cxn ang="0">
                  <a:pos x="15" y="0"/>
                </a:cxn>
                <a:cxn ang="0">
                  <a:pos x="18" y="1"/>
                </a:cxn>
                <a:cxn ang="0">
                  <a:pos x="19" y="5"/>
                </a:cxn>
                <a:cxn ang="0">
                  <a:pos x="19" y="13"/>
                </a:cxn>
                <a:cxn ang="0">
                  <a:pos x="15" y="13"/>
                </a:cxn>
                <a:cxn ang="0">
                  <a:pos x="15" y="6"/>
                </a:cxn>
                <a:cxn ang="0">
                  <a:pos x="15" y="4"/>
                </a:cxn>
                <a:cxn ang="0">
                  <a:pos x="14" y="4"/>
                </a:cxn>
                <a:cxn ang="0">
                  <a:pos x="12" y="4"/>
                </a:cxn>
                <a:cxn ang="0">
                  <a:pos x="12" y="6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9" h="1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1"/>
                    <a:pt x="11" y="2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  <a:cubicBezTo>
                    <a:pt x="17" y="0"/>
                    <a:pt x="18" y="1"/>
                    <a:pt x="18" y="1"/>
                  </a:cubicBezTo>
                  <a:cubicBezTo>
                    <a:pt x="19" y="2"/>
                    <a:pt x="19" y="3"/>
                    <a:pt x="19" y="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3" name="Freeform 49"/>
            <p:cNvSpPr>
              <a:spLocks noEditPoints="1"/>
            </p:cNvSpPr>
            <p:nvPr/>
          </p:nvSpPr>
          <p:spPr bwMode="auto">
            <a:xfrm>
              <a:off x="1619" y="4143"/>
              <a:ext cx="25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7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7" y="7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5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7" y="10"/>
                </a:cxn>
                <a:cxn ang="0">
                  <a:pos x="7" y="9"/>
                </a:cxn>
              </a:cxnLst>
              <a:rect l="0" t="0" r="r" b="b"/>
              <a:pathLst>
                <a:path w="11" h="13">
                  <a:moveTo>
                    <a:pt x="8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1" y="3"/>
                    <a:pt x="11" y="5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lnTo>
                    <a:pt x="8" y="11"/>
                  </a:ln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1649" y="4139"/>
              <a:ext cx="25" cy="34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10" y="6"/>
                </a:cxn>
                <a:cxn ang="0">
                  <a:pos x="5" y="6"/>
                </a:cxn>
                <a:cxn ang="0">
                  <a:pos x="5" y="11"/>
                </a:cxn>
                <a:cxn ang="0">
                  <a:pos x="6" y="12"/>
                </a:cxn>
                <a:cxn ang="0">
                  <a:pos x="6" y="12"/>
                </a:cxn>
                <a:cxn ang="0">
                  <a:pos x="7" y="12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11" y="10"/>
                </a:cxn>
                <a:cxn ang="0">
                  <a:pos x="11" y="11"/>
                </a:cxn>
                <a:cxn ang="0">
                  <a:pos x="10" y="14"/>
                </a:cxn>
                <a:cxn ang="0">
                  <a:pos x="6" y="15"/>
                </a:cxn>
                <a:cxn ang="0">
                  <a:pos x="3" y="14"/>
                </a:cxn>
                <a:cxn ang="0">
                  <a:pos x="1" y="12"/>
                </a:cxn>
                <a:cxn ang="0">
                  <a:pos x="1" y="6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1" y="3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3"/>
                </a:cxn>
                <a:cxn ang="0">
                  <a:pos x="10" y="3"/>
                </a:cxn>
              </a:cxnLst>
              <a:rect l="0" t="0" r="r" b="b"/>
              <a:pathLst>
                <a:path w="11" h="15">
                  <a:moveTo>
                    <a:pt x="10" y="3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3"/>
                    <a:pt x="10" y="14"/>
                    <a:pt x="10" y="14"/>
                  </a:cubicBezTo>
                  <a:cubicBezTo>
                    <a:pt x="9" y="15"/>
                    <a:pt x="8" y="15"/>
                    <a:pt x="6" y="15"/>
                  </a:cubicBezTo>
                  <a:cubicBezTo>
                    <a:pt x="5" y="15"/>
                    <a:pt x="4" y="15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lnTo>
                    <a:pt x="1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5" name="Freeform 51"/>
            <p:cNvSpPr>
              <a:spLocks noEditPoints="1"/>
            </p:cNvSpPr>
            <p:nvPr/>
          </p:nvSpPr>
          <p:spPr bwMode="auto">
            <a:xfrm>
              <a:off x="1676" y="4132"/>
              <a:ext cx="10" cy="41"/>
            </a:xfrm>
            <a:custGeom>
              <a:avLst/>
              <a:gdLst/>
              <a:ahLst/>
              <a:cxnLst>
                <a:cxn ang="0">
                  <a:pos x="10" y="0"/>
                </a:cxn>
                <a:cxn ang="0">
                  <a:pos x="10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4"/>
                </a:cxn>
                <a:cxn ang="0">
                  <a:pos x="10" y="41"/>
                </a:cxn>
                <a:cxn ang="0">
                  <a:pos x="0" y="41"/>
                </a:cxn>
                <a:cxn ang="0">
                  <a:pos x="0" y="14"/>
                </a:cxn>
                <a:cxn ang="0">
                  <a:pos x="10" y="14"/>
                </a:cxn>
              </a:cxnLst>
              <a:rect l="0" t="0" r="r" b="b"/>
              <a:pathLst>
                <a:path w="10" h="41">
                  <a:moveTo>
                    <a:pt x="10" y="0"/>
                  </a:moveTo>
                  <a:lnTo>
                    <a:pt x="10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10" y="0"/>
                  </a:lnTo>
                  <a:close/>
                  <a:moveTo>
                    <a:pt x="10" y="14"/>
                  </a:moveTo>
                  <a:lnTo>
                    <a:pt x="10" y="41"/>
                  </a:lnTo>
                  <a:lnTo>
                    <a:pt x="0" y="41"/>
                  </a:lnTo>
                  <a:lnTo>
                    <a:pt x="0" y="14"/>
                  </a:lnTo>
                  <a:lnTo>
                    <a:pt x="10" y="1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6" name="Freeform 52"/>
            <p:cNvSpPr>
              <a:spLocks noEditPoints="1"/>
            </p:cNvSpPr>
            <p:nvPr/>
          </p:nvSpPr>
          <p:spPr bwMode="auto">
            <a:xfrm>
              <a:off x="1690" y="4143"/>
              <a:ext cx="30" cy="30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11" y="2"/>
                </a:cxn>
                <a:cxn ang="0">
                  <a:pos x="13" y="7"/>
                </a:cxn>
                <a:cxn ang="0">
                  <a:pos x="11" y="12"/>
                </a:cxn>
                <a:cxn ang="0">
                  <a:pos x="6" y="13"/>
                </a:cxn>
                <a:cxn ang="0">
                  <a:pos x="2" y="12"/>
                </a:cxn>
                <a:cxn ang="0">
                  <a:pos x="0" y="7"/>
                </a:cxn>
                <a:cxn ang="0">
                  <a:pos x="2" y="2"/>
                </a:cxn>
                <a:cxn ang="0">
                  <a:pos x="6" y="0"/>
                </a:cxn>
                <a:cxn ang="0">
                  <a:pos x="9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5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9" y="7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9" y="0"/>
                    <a:pt x="11" y="1"/>
                    <a:pt x="11" y="2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9"/>
                    <a:pt x="12" y="11"/>
                    <a:pt x="11" y="12"/>
                  </a:cubicBezTo>
                  <a:cubicBezTo>
                    <a:pt x="11" y="13"/>
                    <a:pt x="9" y="13"/>
                    <a:pt x="6" y="13"/>
                  </a:cubicBezTo>
                  <a:cubicBezTo>
                    <a:pt x="4" y="13"/>
                    <a:pt x="2" y="13"/>
                    <a:pt x="2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2" y="2"/>
                  </a:cubicBezTo>
                  <a:cubicBezTo>
                    <a:pt x="2" y="1"/>
                    <a:pt x="4" y="0"/>
                    <a:pt x="6" y="0"/>
                  </a:cubicBezTo>
                  <a:close/>
                  <a:moveTo>
                    <a:pt x="9" y="7"/>
                  </a:moveTo>
                  <a:cubicBezTo>
                    <a:pt x="9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5" y="9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9" y="8"/>
                    <a:pt x="9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7" name="Freeform 53"/>
            <p:cNvSpPr>
              <a:spLocks/>
            </p:cNvSpPr>
            <p:nvPr/>
          </p:nvSpPr>
          <p:spPr bwMode="auto">
            <a:xfrm>
              <a:off x="1725" y="4143"/>
              <a:ext cx="25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3"/>
                </a:cxn>
                <a:cxn ang="0">
                  <a:pos x="7" y="13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1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4" y="1"/>
                    <a:pt x="5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1" y="2"/>
                    <a:pt x="11" y="3"/>
                    <a:pt x="11" y="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8" name="Freeform 54"/>
            <p:cNvSpPr>
              <a:spLocks noEditPoints="1"/>
            </p:cNvSpPr>
            <p:nvPr/>
          </p:nvSpPr>
          <p:spPr bwMode="auto">
            <a:xfrm>
              <a:off x="1776" y="4143"/>
              <a:ext cx="27" cy="30"/>
            </a:xfrm>
            <a:custGeom>
              <a:avLst/>
              <a:gdLst/>
              <a:ahLst/>
              <a:cxnLst>
                <a:cxn ang="0">
                  <a:pos x="8" y="11"/>
                </a:cxn>
                <a:cxn ang="0">
                  <a:pos x="8" y="11"/>
                </a:cxn>
                <a:cxn ang="0">
                  <a:pos x="6" y="13"/>
                </a:cxn>
                <a:cxn ang="0">
                  <a:pos x="4" y="13"/>
                </a:cxn>
                <a:cxn ang="0">
                  <a:pos x="1" y="12"/>
                </a:cxn>
                <a:cxn ang="0">
                  <a:pos x="0" y="9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6"/>
                </a:cxn>
                <a:cxn ang="0">
                  <a:pos x="8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4"/>
                </a:cxn>
                <a:cxn ang="0">
                  <a:pos x="0" y="4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7" y="8"/>
                </a:cxn>
                <a:cxn ang="0">
                  <a:pos x="6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4" y="10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9"/>
                </a:cxn>
              </a:cxnLst>
              <a:rect l="0" t="0" r="r" b="b"/>
              <a:pathLst>
                <a:path w="12" h="13"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6" y="13"/>
                  </a:cubicBezTo>
                  <a:cubicBezTo>
                    <a:pt x="6" y="13"/>
                    <a:pt x="5" y="13"/>
                    <a:pt x="4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2"/>
                    <a:pt x="0" y="11"/>
                    <a:pt x="0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2" y="6"/>
                    <a:pt x="3" y="5"/>
                    <a:pt x="4" y="5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4" y="4"/>
                    <a:pt x="4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8" y="0"/>
                    <a:pt x="10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lnTo>
                    <a:pt x="8" y="11"/>
                  </a:lnTo>
                  <a:close/>
                  <a:moveTo>
                    <a:pt x="8" y="9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5" y="10"/>
                    <a:pt x="6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69" name="Freeform 55"/>
            <p:cNvSpPr>
              <a:spLocks noEditPoints="1"/>
            </p:cNvSpPr>
            <p:nvPr/>
          </p:nvSpPr>
          <p:spPr bwMode="auto">
            <a:xfrm>
              <a:off x="1808" y="4143"/>
              <a:ext cx="28" cy="42"/>
            </a:xfrm>
            <a:custGeom>
              <a:avLst/>
              <a:gdLst/>
              <a:ahLst/>
              <a:cxnLst>
                <a:cxn ang="0">
                  <a:pos x="8" y="3"/>
                </a:cxn>
                <a:cxn ang="0">
                  <a:pos x="8" y="1"/>
                </a:cxn>
                <a:cxn ang="0">
                  <a:pos x="12" y="1"/>
                </a:cxn>
                <a:cxn ang="0">
                  <a:pos x="12" y="12"/>
                </a:cxn>
                <a:cxn ang="0">
                  <a:pos x="11" y="17"/>
                </a:cxn>
                <a:cxn ang="0">
                  <a:pos x="6" y="18"/>
                </a:cxn>
                <a:cxn ang="0">
                  <a:pos x="2" y="18"/>
                </a:cxn>
                <a:cxn ang="0">
                  <a:pos x="1" y="14"/>
                </a:cxn>
                <a:cxn ang="0">
                  <a:pos x="4" y="14"/>
                </a:cxn>
                <a:cxn ang="0">
                  <a:pos x="5" y="15"/>
                </a:cxn>
                <a:cxn ang="0">
                  <a:pos x="6" y="15"/>
                </a:cxn>
                <a:cxn ang="0">
                  <a:pos x="8" y="15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11"/>
                </a:cxn>
                <a:cxn ang="0">
                  <a:pos x="7" y="12"/>
                </a:cxn>
                <a:cxn ang="0">
                  <a:pos x="5" y="13"/>
                </a:cxn>
                <a:cxn ang="0">
                  <a:pos x="1" y="11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5" y="0"/>
                </a:cxn>
                <a:cxn ang="0">
                  <a:pos x="7" y="1"/>
                </a:cxn>
                <a:cxn ang="0">
                  <a:pos x="8" y="3"/>
                </a:cxn>
                <a:cxn ang="0">
                  <a:pos x="8" y="7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8" y="9"/>
                </a:cxn>
                <a:cxn ang="0">
                  <a:pos x="8" y="7"/>
                </a:cxn>
              </a:cxnLst>
              <a:rect l="0" t="0" r="r" b="b"/>
              <a:pathLst>
                <a:path w="12" h="18">
                  <a:moveTo>
                    <a:pt x="8" y="3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5"/>
                    <a:pt x="12" y="16"/>
                    <a:pt x="11" y="17"/>
                  </a:cubicBezTo>
                  <a:cubicBezTo>
                    <a:pt x="10" y="18"/>
                    <a:pt x="9" y="18"/>
                    <a:pt x="6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1" y="17"/>
                    <a:pt x="1" y="16"/>
                    <a:pt x="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4"/>
                    <a:pt x="8" y="13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7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3" y="13"/>
                    <a:pt x="1" y="12"/>
                    <a:pt x="1" y="11"/>
                  </a:cubicBezTo>
                  <a:cubicBezTo>
                    <a:pt x="0" y="10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1"/>
                    <a:pt x="8" y="2"/>
                    <a:pt x="8" y="3"/>
                  </a:cubicBezTo>
                  <a:close/>
                  <a:moveTo>
                    <a:pt x="8" y="7"/>
                  </a:moveTo>
                  <a:cubicBezTo>
                    <a:pt x="8" y="6"/>
                    <a:pt x="8" y="5"/>
                    <a:pt x="8" y="4"/>
                  </a:cubicBezTo>
                  <a:cubicBezTo>
                    <a:pt x="8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8" y="10"/>
                    <a:pt x="8" y="9"/>
                  </a:cubicBezTo>
                  <a:cubicBezTo>
                    <a:pt x="8" y="9"/>
                    <a:pt x="8" y="8"/>
                    <a:pt x="8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0" name="Freeform 56"/>
            <p:cNvSpPr>
              <a:spLocks noEditPoints="1"/>
            </p:cNvSpPr>
            <p:nvPr/>
          </p:nvSpPr>
          <p:spPr bwMode="auto">
            <a:xfrm>
              <a:off x="1840" y="4143"/>
              <a:ext cx="28" cy="30"/>
            </a:xfrm>
            <a:custGeom>
              <a:avLst/>
              <a:gdLst/>
              <a:ahLst/>
              <a:cxnLst>
                <a:cxn ang="0">
                  <a:pos x="12" y="7"/>
                </a:cxn>
                <a:cxn ang="0">
                  <a:pos x="4" y="7"/>
                </a:cxn>
                <a:cxn ang="0">
                  <a:pos x="5" y="10"/>
                </a:cxn>
                <a:cxn ang="0">
                  <a:pos x="6" y="10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12" y="9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1" y="2"/>
                </a:cxn>
                <a:cxn ang="0">
                  <a:pos x="12" y="7"/>
                </a:cxn>
                <a:cxn ang="0">
                  <a:pos x="4" y="5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</a:cxnLst>
              <a:rect l="0" t="0" r="r" b="b"/>
              <a:pathLst>
                <a:path w="12" h="13">
                  <a:moveTo>
                    <a:pt x="12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1"/>
                    <a:pt x="12" y="12"/>
                    <a:pt x="10" y="12"/>
                  </a:cubicBezTo>
                  <a:cubicBezTo>
                    <a:pt x="10" y="13"/>
                    <a:pt x="8" y="13"/>
                    <a:pt x="6" y="13"/>
                  </a:cubicBezTo>
                  <a:cubicBezTo>
                    <a:pt x="4" y="13"/>
                    <a:pt x="2" y="13"/>
                    <a:pt x="1" y="12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4"/>
                    <a:pt x="1" y="3"/>
                    <a:pt x="1" y="2"/>
                  </a:cubicBezTo>
                  <a:cubicBezTo>
                    <a:pt x="2" y="1"/>
                    <a:pt x="4" y="0"/>
                    <a:pt x="6" y="0"/>
                  </a:cubicBezTo>
                  <a:cubicBezTo>
                    <a:pt x="8" y="0"/>
                    <a:pt x="10" y="1"/>
                    <a:pt x="11" y="2"/>
                  </a:cubicBezTo>
                  <a:cubicBezTo>
                    <a:pt x="12" y="3"/>
                    <a:pt x="12" y="4"/>
                    <a:pt x="12" y="7"/>
                  </a:cubicBezTo>
                  <a:close/>
                  <a:moveTo>
                    <a:pt x="4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1" name="Freeform 57"/>
            <p:cNvSpPr>
              <a:spLocks/>
            </p:cNvSpPr>
            <p:nvPr/>
          </p:nvSpPr>
          <p:spPr bwMode="auto">
            <a:xfrm>
              <a:off x="1873" y="4143"/>
              <a:ext cx="27" cy="3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13"/>
                </a:cxn>
                <a:cxn ang="0">
                  <a:pos x="8" y="13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3"/>
                </a:cxn>
                <a:cxn ang="0">
                  <a:pos x="0" y="13"/>
                </a:cxn>
                <a:cxn ang="0">
                  <a:pos x="0" y="1"/>
                </a:cxn>
                <a:cxn ang="0">
                  <a:pos x="4" y="1"/>
                </a:cxn>
              </a:cxnLst>
              <a:rect l="0" t="0" r="r" b="b"/>
              <a:pathLst>
                <a:path w="12" h="13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2"/>
                    <a:pt x="5" y="1"/>
                    <a:pt x="6" y="1"/>
                  </a:cubicBezTo>
                  <a:cubicBezTo>
                    <a:pt x="6" y="1"/>
                    <a:pt x="7" y="0"/>
                    <a:pt x="8" y="0"/>
                  </a:cubicBezTo>
                  <a:cubicBezTo>
                    <a:pt x="9" y="0"/>
                    <a:pt x="10" y="1"/>
                    <a:pt x="11" y="1"/>
                  </a:cubicBezTo>
                  <a:cubicBezTo>
                    <a:pt x="12" y="2"/>
                    <a:pt x="12" y="3"/>
                    <a:pt x="12" y="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2" name="Freeform 58"/>
            <p:cNvSpPr>
              <a:spLocks/>
            </p:cNvSpPr>
            <p:nvPr/>
          </p:nvSpPr>
          <p:spPr bwMode="auto">
            <a:xfrm>
              <a:off x="1905" y="4143"/>
              <a:ext cx="28" cy="30"/>
            </a:xfrm>
            <a:custGeom>
              <a:avLst/>
              <a:gdLst/>
              <a:ahLst/>
              <a:cxnLst>
                <a:cxn ang="0">
                  <a:pos x="12" y="5"/>
                </a:cxn>
                <a:cxn ang="0">
                  <a:pos x="8" y="5"/>
                </a:cxn>
                <a:cxn ang="0">
                  <a:pos x="7" y="4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6" y="10"/>
                </a:cxn>
                <a:cxn ang="0">
                  <a:pos x="7" y="10"/>
                </a:cxn>
                <a:cxn ang="0">
                  <a:pos x="8" y="8"/>
                </a:cxn>
                <a:cxn ang="0">
                  <a:pos x="12" y="8"/>
                </a:cxn>
                <a:cxn ang="0">
                  <a:pos x="10" y="12"/>
                </a:cxn>
                <a:cxn ang="0">
                  <a:pos x="6" y="13"/>
                </a:cxn>
                <a:cxn ang="0">
                  <a:pos x="1" y="12"/>
                </a:cxn>
                <a:cxn ang="0">
                  <a:pos x="0" y="7"/>
                </a:cxn>
                <a:cxn ang="0">
                  <a:pos x="1" y="2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2" y="5"/>
                </a:cxn>
              </a:cxnLst>
              <a:rect l="0" t="0" r="r" b="b"/>
              <a:pathLst>
                <a:path w="12" h="13">
                  <a:moveTo>
                    <a:pt x="12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4" y="5"/>
                    <a:pt x="4" y="7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10"/>
                    <a:pt x="11" y="11"/>
                    <a:pt x="10" y="12"/>
                  </a:cubicBezTo>
                  <a:cubicBezTo>
                    <a:pt x="9" y="13"/>
                    <a:pt x="8" y="13"/>
                    <a:pt x="6" y="13"/>
                  </a:cubicBezTo>
                  <a:cubicBezTo>
                    <a:pt x="3" y="13"/>
                    <a:pt x="2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6" y="0"/>
                  </a:cubicBezTo>
                  <a:cubicBezTo>
                    <a:pt x="8" y="0"/>
                    <a:pt x="9" y="1"/>
                    <a:pt x="10" y="1"/>
                  </a:cubicBezTo>
                  <a:cubicBezTo>
                    <a:pt x="11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3" name="Freeform 59"/>
            <p:cNvSpPr>
              <a:spLocks/>
            </p:cNvSpPr>
            <p:nvPr/>
          </p:nvSpPr>
          <p:spPr bwMode="auto">
            <a:xfrm>
              <a:off x="1933" y="4146"/>
              <a:ext cx="30" cy="39"/>
            </a:xfrm>
            <a:custGeom>
              <a:avLst/>
              <a:gdLst/>
              <a:ahLst/>
              <a:cxnLst>
                <a:cxn ang="0">
                  <a:pos x="5" y="0"/>
                </a:cxn>
                <a:cxn ang="0">
                  <a:pos x="7" y="1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0" y="13"/>
                </a:cxn>
                <a:cxn ang="0">
                  <a:pos x="8" y="16"/>
                </a:cxn>
                <a:cxn ang="0">
                  <a:pos x="5" y="17"/>
                </a:cxn>
                <a:cxn ang="0">
                  <a:pos x="3" y="17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6" y="14"/>
                </a:cxn>
                <a:cxn ang="0">
                  <a:pos x="6" y="12"/>
                </a:cxn>
                <a:cxn ang="0">
                  <a:pos x="4" y="12"/>
                </a:cxn>
                <a:cxn ang="0">
                  <a:pos x="0" y="0"/>
                </a:cxn>
                <a:cxn ang="0">
                  <a:pos x="5" y="0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6"/>
                    <a:pt x="8" y="16"/>
                  </a:cubicBezTo>
                  <a:cubicBezTo>
                    <a:pt x="8" y="17"/>
                    <a:pt x="6" y="17"/>
                    <a:pt x="5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4" name="Freeform 60"/>
            <p:cNvSpPr>
              <a:spLocks/>
            </p:cNvSpPr>
            <p:nvPr/>
          </p:nvSpPr>
          <p:spPr bwMode="auto">
            <a:xfrm>
              <a:off x="2109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5" name="Freeform 61"/>
            <p:cNvSpPr>
              <a:spLocks noEditPoints="1"/>
            </p:cNvSpPr>
            <p:nvPr/>
          </p:nvSpPr>
          <p:spPr bwMode="auto">
            <a:xfrm>
              <a:off x="2143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2" y="9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4" y="10"/>
                    <a:pt x="3" y="10"/>
                    <a:pt x="2" y="9"/>
                  </a:cubicBezTo>
                  <a:cubicBezTo>
                    <a:pt x="1" y="9"/>
                    <a:pt x="0" y="7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6" name="Freeform 62"/>
            <p:cNvSpPr>
              <a:spLocks noEditPoints="1"/>
            </p:cNvSpPr>
            <p:nvPr/>
          </p:nvSpPr>
          <p:spPr bwMode="auto">
            <a:xfrm>
              <a:off x="2180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9" y="8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2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7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7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4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7" y="7"/>
                  </a:moveTo>
                  <a:cubicBezTo>
                    <a:pt x="8" y="7"/>
                    <a:pt x="8" y="7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7"/>
                    <a:pt x="6" y="7"/>
                    <a:pt x="7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7" name="Freeform 63"/>
            <p:cNvSpPr>
              <a:spLocks/>
            </p:cNvSpPr>
            <p:nvPr/>
          </p:nvSpPr>
          <p:spPr bwMode="auto">
            <a:xfrm>
              <a:off x="2215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6" y="37"/>
                </a:cxn>
                <a:cxn ang="0">
                  <a:pos x="16" y="9"/>
                </a:cxn>
                <a:cxn ang="0">
                  <a:pos x="7" y="19"/>
                </a:cxn>
                <a:cxn ang="0">
                  <a:pos x="0" y="12"/>
                </a:cxn>
                <a:cxn ang="0">
                  <a:pos x="14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6" y="37"/>
                  </a:lnTo>
                  <a:lnTo>
                    <a:pt x="16" y="9"/>
                  </a:lnTo>
                  <a:lnTo>
                    <a:pt x="7" y="19"/>
                  </a:lnTo>
                  <a:lnTo>
                    <a:pt x="0" y="12"/>
                  </a:lnTo>
                  <a:lnTo>
                    <a:pt x="14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8" name="Freeform 64"/>
            <p:cNvSpPr>
              <a:spLocks/>
            </p:cNvSpPr>
            <p:nvPr/>
          </p:nvSpPr>
          <p:spPr bwMode="auto">
            <a:xfrm>
              <a:off x="2252" y="4134"/>
              <a:ext cx="30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3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79" name="Freeform 65"/>
            <p:cNvSpPr>
              <a:spLocks/>
            </p:cNvSpPr>
            <p:nvPr/>
          </p:nvSpPr>
          <p:spPr bwMode="auto">
            <a:xfrm>
              <a:off x="2289" y="4134"/>
              <a:ext cx="28" cy="3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5" y="5"/>
                </a:cxn>
                <a:cxn ang="0">
                  <a:pos x="7" y="5"/>
                </a:cxn>
                <a:cxn ang="0">
                  <a:pos x="11" y="6"/>
                </a:cxn>
                <a:cxn ang="0">
                  <a:pos x="12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9"/>
                </a:cxn>
                <a:cxn ang="0">
                  <a:pos x="0" y="9"/>
                </a:cxn>
                <a:cxn ang="0">
                  <a:pos x="0" y="0"/>
                </a:cxn>
              </a:cxnLst>
              <a:rect l="0" t="0" r="r" b="b"/>
              <a:pathLst>
                <a:path w="12" h="17">
                  <a:moveTo>
                    <a:pt x="0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5" y="5"/>
                    <a:pt x="6" y="5"/>
                    <a:pt x="7" y="5"/>
                  </a:cubicBezTo>
                  <a:cubicBezTo>
                    <a:pt x="9" y="5"/>
                    <a:pt x="11" y="6"/>
                    <a:pt x="11" y="6"/>
                  </a:cubicBezTo>
                  <a:cubicBezTo>
                    <a:pt x="12" y="7"/>
                    <a:pt x="12" y="9"/>
                    <a:pt x="12" y="11"/>
                  </a:cubicBezTo>
                  <a:cubicBezTo>
                    <a:pt x="12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9"/>
                    <a:pt x="7" y="8"/>
                    <a:pt x="6" y="8"/>
                  </a:cubicBezTo>
                  <a:cubicBezTo>
                    <a:pt x="5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0" name="Freeform 66"/>
            <p:cNvSpPr>
              <a:spLocks/>
            </p:cNvSpPr>
            <p:nvPr/>
          </p:nvSpPr>
          <p:spPr bwMode="auto">
            <a:xfrm>
              <a:off x="2358" y="4134"/>
              <a:ext cx="33" cy="39"/>
            </a:xfrm>
            <a:custGeom>
              <a:avLst/>
              <a:gdLst/>
              <a:ahLst/>
              <a:cxnLst>
                <a:cxn ang="0">
                  <a:pos x="14" y="6"/>
                </a:cxn>
                <a:cxn ang="0">
                  <a:pos x="10" y="6"/>
                </a:cxn>
                <a:cxn ang="0">
                  <a:pos x="10" y="5"/>
                </a:cxn>
                <a:cxn ang="0">
                  <a:pos x="9" y="4"/>
                </a:cxn>
                <a:cxn ang="0">
                  <a:pos x="7" y="4"/>
                </a:cxn>
                <a:cxn ang="0">
                  <a:pos x="5" y="4"/>
                </a:cxn>
                <a:cxn ang="0">
                  <a:pos x="4" y="7"/>
                </a:cxn>
                <a:cxn ang="0">
                  <a:pos x="4" y="9"/>
                </a:cxn>
                <a:cxn ang="0">
                  <a:pos x="5" y="12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10" y="10"/>
                </a:cxn>
                <a:cxn ang="0">
                  <a:pos x="14" y="10"/>
                </a:cxn>
                <a:cxn ang="0">
                  <a:pos x="14" y="11"/>
                </a:cxn>
                <a:cxn ang="0">
                  <a:pos x="13" y="15"/>
                </a:cxn>
                <a:cxn ang="0">
                  <a:pos x="8" y="17"/>
                </a:cxn>
                <a:cxn ang="0">
                  <a:pos x="4" y="16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8" y="0"/>
                </a:cxn>
                <a:cxn ang="0">
                  <a:pos x="13" y="1"/>
                </a:cxn>
                <a:cxn ang="0">
                  <a:pos x="14" y="5"/>
                </a:cxn>
                <a:cxn ang="0">
                  <a:pos x="14" y="6"/>
                </a:cxn>
              </a:cxnLst>
              <a:rect l="0" t="0" r="r" b="b"/>
              <a:pathLst>
                <a:path w="14" h="17">
                  <a:moveTo>
                    <a:pt x="14" y="6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8" y="4"/>
                    <a:pt x="7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5"/>
                    <a:pt x="4" y="6"/>
                    <a:pt x="4" y="7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1"/>
                    <a:pt x="5" y="12"/>
                    <a:pt x="5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4" y="15"/>
                    <a:pt x="13" y="15"/>
                  </a:cubicBezTo>
                  <a:cubicBezTo>
                    <a:pt x="12" y="16"/>
                    <a:pt x="10" y="17"/>
                    <a:pt x="8" y="17"/>
                  </a:cubicBezTo>
                  <a:cubicBezTo>
                    <a:pt x="6" y="17"/>
                    <a:pt x="4" y="17"/>
                    <a:pt x="4" y="16"/>
                  </a:cubicBezTo>
                  <a:cubicBezTo>
                    <a:pt x="2" y="16"/>
                    <a:pt x="2" y="16"/>
                    <a:pt x="1" y="15"/>
                  </a:cubicBezTo>
                  <a:cubicBezTo>
                    <a:pt x="0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1" y="2"/>
                    <a:pt x="2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10" y="0"/>
                    <a:pt x="12" y="0"/>
                    <a:pt x="13" y="1"/>
                  </a:cubicBezTo>
                  <a:cubicBezTo>
                    <a:pt x="14" y="2"/>
                    <a:pt x="14" y="3"/>
                    <a:pt x="14" y="5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1" name="Freeform 67"/>
            <p:cNvSpPr>
              <a:spLocks noEditPoints="1"/>
            </p:cNvSpPr>
            <p:nvPr/>
          </p:nvSpPr>
          <p:spPr bwMode="auto">
            <a:xfrm>
              <a:off x="239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8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8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2" name="Freeform 68"/>
            <p:cNvSpPr>
              <a:spLocks/>
            </p:cNvSpPr>
            <p:nvPr/>
          </p:nvSpPr>
          <p:spPr bwMode="auto">
            <a:xfrm>
              <a:off x="2425" y="4146"/>
              <a:ext cx="26" cy="25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9"/>
                </a:cxn>
                <a:cxn ang="0">
                  <a:pos x="19" y="9"/>
                </a:cxn>
                <a:cxn ang="0">
                  <a:pos x="19" y="0"/>
                </a:cxn>
                <a:cxn ang="0">
                  <a:pos x="26" y="0"/>
                </a:cxn>
                <a:cxn ang="0">
                  <a:pos x="26" y="25"/>
                </a:cxn>
                <a:cxn ang="0">
                  <a:pos x="19" y="25"/>
                </a:cxn>
                <a:cxn ang="0">
                  <a:pos x="19" y="16"/>
                </a:cxn>
                <a:cxn ang="0">
                  <a:pos x="9" y="16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26" h="25">
                  <a:moveTo>
                    <a:pt x="9" y="0"/>
                  </a:moveTo>
                  <a:lnTo>
                    <a:pt x="9" y="9"/>
                  </a:lnTo>
                  <a:lnTo>
                    <a:pt x="19" y="9"/>
                  </a:lnTo>
                  <a:lnTo>
                    <a:pt x="19" y="0"/>
                  </a:lnTo>
                  <a:lnTo>
                    <a:pt x="26" y="0"/>
                  </a:lnTo>
                  <a:lnTo>
                    <a:pt x="26" y="25"/>
                  </a:lnTo>
                  <a:lnTo>
                    <a:pt x="19" y="25"/>
                  </a:lnTo>
                  <a:lnTo>
                    <a:pt x="19" y="16"/>
                  </a:lnTo>
                  <a:lnTo>
                    <a:pt x="9" y="16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3" name="Freeform 69"/>
            <p:cNvSpPr>
              <a:spLocks/>
            </p:cNvSpPr>
            <p:nvPr/>
          </p:nvSpPr>
          <p:spPr bwMode="auto">
            <a:xfrm>
              <a:off x="2458" y="4146"/>
              <a:ext cx="25" cy="25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6" y="9"/>
                </a:cxn>
                <a:cxn ang="0">
                  <a:pos x="9" y="9"/>
                </a:cxn>
                <a:cxn ang="0">
                  <a:pos x="13" y="0"/>
                </a:cxn>
                <a:cxn ang="0">
                  <a:pos x="23" y="0"/>
                </a:cxn>
                <a:cxn ang="0">
                  <a:pos x="16" y="11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9" y="16"/>
                </a:cxn>
                <a:cxn ang="0">
                  <a:pos x="6" y="16"/>
                </a:cxn>
                <a:cxn ang="0">
                  <a:pos x="6" y="25"/>
                </a:cxn>
                <a:cxn ang="0">
                  <a:pos x="0" y="25"/>
                </a:cxn>
                <a:cxn ang="0">
                  <a:pos x="0" y="0"/>
                </a:cxn>
                <a:cxn ang="0">
                  <a:pos x="6" y="0"/>
                </a:cxn>
              </a:cxnLst>
              <a:rect l="0" t="0" r="r" b="b"/>
              <a:pathLst>
                <a:path w="25" h="25">
                  <a:moveTo>
                    <a:pt x="6" y="0"/>
                  </a:moveTo>
                  <a:lnTo>
                    <a:pt x="6" y="9"/>
                  </a:lnTo>
                  <a:lnTo>
                    <a:pt x="9" y="9"/>
                  </a:lnTo>
                  <a:lnTo>
                    <a:pt x="13" y="0"/>
                  </a:lnTo>
                  <a:lnTo>
                    <a:pt x="23" y="0"/>
                  </a:lnTo>
                  <a:lnTo>
                    <a:pt x="16" y="11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9" y="16"/>
                  </a:lnTo>
                  <a:lnTo>
                    <a:pt x="6" y="16"/>
                  </a:lnTo>
                  <a:lnTo>
                    <a:pt x="6" y="25"/>
                  </a:lnTo>
                  <a:lnTo>
                    <a:pt x="0" y="25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4" name="Freeform 70"/>
            <p:cNvSpPr>
              <a:spLocks/>
            </p:cNvSpPr>
            <p:nvPr/>
          </p:nvSpPr>
          <p:spPr bwMode="auto">
            <a:xfrm>
              <a:off x="2483" y="4146"/>
              <a:ext cx="23" cy="25"/>
            </a:xfrm>
            <a:custGeom>
              <a:avLst/>
              <a:gdLst/>
              <a:ahLst/>
              <a:cxnLst>
                <a:cxn ang="0">
                  <a:pos x="23" y="0"/>
                </a:cxn>
                <a:cxn ang="0">
                  <a:pos x="23" y="7"/>
                </a:cxn>
                <a:cxn ang="0">
                  <a:pos x="16" y="7"/>
                </a:cxn>
                <a:cxn ang="0">
                  <a:pos x="16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3" y="0"/>
                </a:cxn>
              </a:cxnLst>
              <a:rect l="0" t="0" r="r" b="b"/>
              <a:pathLst>
                <a:path w="23" h="25">
                  <a:moveTo>
                    <a:pt x="23" y="0"/>
                  </a:moveTo>
                  <a:lnTo>
                    <a:pt x="23" y="7"/>
                  </a:lnTo>
                  <a:lnTo>
                    <a:pt x="16" y="7"/>
                  </a:lnTo>
                  <a:lnTo>
                    <a:pt x="16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5" name="Rectangle 71"/>
            <p:cNvSpPr>
              <a:spLocks noChangeArrowheads="1"/>
            </p:cNvSpPr>
            <p:nvPr/>
          </p:nvSpPr>
          <p:spPr bwMode="auto">
            <a:xfrm>
              <a:off x="250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6" name="Freeform 72"/>
            <p:cNvSpPr>
              <a:spLocks/>
            </p:cNvSpPr>
            <p:nvPr/>
          </p:nvSpPr>
          <p:spPr bwMode="auto">
            <a:xfrm>
              <a:off x="2538" y="4134"/>
              <a:ext cx="35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4" y="37"/>
                </a:cxn>
                <a:cxn ang="0">
                  <a:pos x="24" y="9"/>
                </a:cxn>
                <a:cxn ang="0">
                  <a:pos x="12" y="9"/>
                </a:cxn>
                <a:cxn ang="0">
                  <a:pos x="12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35" h="37">
                  <a:moveTo>
                    <a:pt x="0" y="0"/>
                  </a:moveTo>
                  <a:lnTo>
                    <a:pt x="35" y="0"/>
                  </a:lnTo>
                  <a:lnTo>
                    <a:pt x="35" y="37"/>
                  </a:lnTo>
                  <a:lnTo>
                    <a:pt x="24" y="37"/>
                  </a:lnTo>
                  <a:lnTo>
                    <a:pt x="24" y="9"/>
                  </a:lnTo>
                  <a:lnTo>
                    <a:pt x="12" y="9"/>
                  </a:lnTo>
                  <a:lnTo>
                    <a:pt x="12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7" name="Freeform 73"/>
            <p:cNvSpPr>
              <a:spLocks noEditPoints="1"/>
            </p:cNvSpPr>
            <p:nvPr/>
          </p:nvSpPr>
          <p:spPr bwMode="auto">
            <a:xfrm>
              <a:off x="2578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3" y="6"/>
                </a:cxn>
                <a:cxn ang="0">
                  <a:pos x="4" y="8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9" y="11"/>
                </a:cxn>
                <a:cxn ang="0">
                  <a:pos x="5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3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3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0" y="10"/>
                    <a:pt x="9" y="11"/>
                  </a:cubicBezTo>
                  <a:cubicBezTo>
                    <a:pt x="9" y="11"/>
                    <a:pt x="7" y="12"/>
                    <a:pt x="5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2"/>
                    <a:pt x="11" y="3"/>
                    <a:pt x="11" y="6"/>
                  </a:cubicBezTo>
                  <a:close/>
                  <a:moveTo>
                    <a:pt x="3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8" name="Freeform 74"/>
            <p:cNvSpPr>
              <a:spLocks/>
            </p:cNvSpPr>
            <p:nvPr/>
          </p:nvSpPr>
          <p:spPr bwMode="auto">
            <a:xfrm>
              <a:off x="2605" y="4146"/>
              <a:ext cx="21" cy="25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21" y="7"/>
                </a:cxn>
                <a:cxn ang="0">
                  <a:pos x="14" y="7"/>
                </a:cxn>
                <a:cxn ang="0">
                  <a:pos x="14" y="25"/>
                </a:cxn>
                <a:cxn ang="0">
                  <a:pos x="7" y="25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21" y="0"/>
                </a:cxn>
              </a:cxnLst>
              <a:rect l="0" t="0" r="r" b="b"/>
              <a:pathLst>
                <a:path w="21" h="25">
                  <a:moveTo>
                    <a:pt x="21" y="0"/>
                  </a:moveTo>
                  <a:lnTo>
                    <a:pt x="21" y="7"/>
                  </a:lnTo>
                  <a:lnTo>
                    <a:pt x="14" y="7"/>
                  </a:lnTo>
                  <a:lnTo>
                    <a:pt x="14" y="25"/>
                  </a:lnTo>
                  <a:lnTo>
                    <a:pt x="7" y="25"/>
                  </a:ln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89" name="Freeform 75"/>
            <p:cNvSpPr>
              <a:spLocks noEditPoints="1"/>
            </p:cNvSpPr>
            <p:nvPr/>
          </p:nvSpPr>
          <p:spPr bwMode="auto">
            <a:xfrm>
              <a:off x="2629" y="4146"/>
              <a:ext cx="25" cy="27"/>
            </a:xfrm>
            <a:custGeom>
              <a:avLst/>
              <a:gdLst/>
              <a:ahLst/>
              <a:cxnLst>
                <a:cxn ang="0">
                  <a:pos x="11" y="6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6" y="12"/>
                </a:cxn>
                <a:cxn ang="0">
                  <a:pos x="1" y="10"/>
                </a:cxn>
                <a:cxn ang="0">
                  <a:pos x="0" y="6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6"/>
                </a:cxn>
                <a:cxn ang="0">
                  <a:pos x="4" y="4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4" y="3"/>
                </a:cxn>
                <a:cxn ang="0">
                  <a:pos x="4" y="4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6" y="12"/>
                  </a:cubicBezTo>
                  <a:cubicBezTo>
                    <a:pt x="3" y="12"/>
                    <a:pt x="2" y="11"/>
                    <a:pt x="1" y="10"/>
                  </a:cubicBezTo>
                  <a:cubicBezTo>
                    <a:pt x="0" y="9"/>
                    <a:pt x="0" y="8"/>
                    <a:pt x="0" y="6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3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2"/>
                    <a:pt x="11" y="3"/>
                    <a:pt x="11" y="6"/>
                  </a:cubicBezTo>
                  <a:close/>
                  <a:moveTo>
                    <a:pt x="4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0" name="Freeform 76"/>
            <p:cNvSpPr>
              <a:spLocks noEditPoints="1"/>
            </p:cNvSpPr>
            <p:nvPr/>
          </p:nvSpPr>
          <p:spPr bwMode="auto">
            <a:xfrm>
              <a:off x="2659" y="4146"/>
              <a:ext cx="25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7"/>
                </a:cxn>
                <a:cxn ang="0">
                  <a:pos x="10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1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5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3"/>
                    <a:pt x="11" y="4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10"/>
                    <a:pt x="10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1" name="Freeform 77"/>
            <p:cNvSpPr>
              <a:spLocks noEditPoints="1"/>
            </p:cNvSpPr>
            <p:nvPr/>
          </p:nvSpPr>
          <p:spPr bwMode="auto">
            <a:xfrm>
              <a:off x="2689" y="4134"/>
              <a:ext cx="27" cy="39"/>
            </a:xfrm>
            <a:custGeom>
              <a:avLst/>
              <a:gdLst/>
              <a:ahLst/>
              <a:cxnLst>
                <a:cxn ang="0">
                  <a:pos x="4" y="7"/>
                </a:cxn>
                <a:cxn ang="0">
                  <a:pos x="5" y="6"/>
                </a:cxn>
                <a:cxn ang="0">
                  <a:pos x="6" y="5"/>
                </a:cxn>
                <a:cxn ang="0">
                  <a:pos x="10" y="6"/>
                </a:cxn>
                <a:cxn ang="0">
                  <a:pos x="12" y="11"/>
                </a:cxn>
                <a:cxn ang="0">
                  <a:pos x="10" y="15"/>
                </a:cxn>
                <a:cxn ang="0">
                  <a:pos x="6" y="17"/>
                </a:cxn>
                <a:cxn ang="0">
                  <a:pos x="1" y="15"/>
                </a:cxn>
                <a:cxn ang="0">
                  <a:pos x="0" y="10"/>
                </a:cxn>
                <a:cxn ang="0">
                  <a:pos x="0" y="8"/>
                </a:cxn>
                <a:cxn ang="0">
                  <a:pos x="1" y="3"/>
                </a:cxn>
                <a:cxn ang="0">
                  <a:pos x="6" y="1"/>
                </a:cxn>
                <a:cxn ang="0">
                  <a:pos x="8" y="1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0" y="3"/>
                </a:cxn>
                <a:cxn ang="0">
                  <a:pos x="6" y="4"/>
                </a:cxn>
                <a:cxn ang="0">
                  <a:pos x="4" y="4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6" y="8"/>
                </a:cxn>
                <a:cxn ang="0">
                  <a:pos x="4" y="9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4"/>
                </a:cxn>
                <a:cxn ang="0">
                  <a:pos x="8" y="13"/>
                </a:cxn>
                <a:cxn ang="0">
                  <a:pos x="8" y="11"/>
                </a:cxn>
                <a:cxn ang="0">
                  <a:pos x="7" y="9"/>
                </a:cxn>
                <a:cxn ang="0">
                  <a:pos x="6" y="8"/>
                </a:cxn>
              </a:cxnLst>
              <a:rect l="0" t="0" r="r" b="b"/>
              <a:pathLst>
                <a:path w="12" h="17">
                  <a:moveTo>
                    <a:pt x="4" y="7"/>
                  </a:moveTo>
                  <a:cubicBezTo>
                    <a:pt x="4" y="7"/>
                    <a:pt x="4" y="6"/>
                    <a:pt x="5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8" y="5"/>
                    <a:pt x="10" y="6"/>
                    <a:pt x="10" y="6"/>
                  </a:cubicBezTo>
                  <a:cubicBezTo>
                    <a:pt x="11" y="7"/>
                    <a:pt x="12" y="9"/>
                    <a:pt x="12" y="11"/>
                  </a:cubicBezTo>
                  <a:cubicBezTo>
                    <a:pt x="12" y="13"/>
                    <a:pt x="11" y="15"/>
                    <a:pt x="10" y="15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4" y="17"/>
                    <a:pt x="2" y="16"/>
                    <a:pt x="1" y="15"/>
                  </a:cubicBezTo>
                  <a:cubicBezTo>
                    <a:pt x="1" y="14"/>
                    <a:pt x="0" y="13"/>
                    <a:pt x="0" y="1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1" y="4"/>
                    <a:pt x="1" y="3"/>
                  </a:cubicBezTo>
                  <a:cubicBezTo>
                    <a:pt x="2" y="2"/>
                    <a:pt x="4" y="1"/>
                    <a:pt x="6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0" y="3"/>
                  </a:cubicBezTo>
                  <a:cubicBezTo>
                    <a:pt x="9" y="3"/>
                    <a:pt x="8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5"/>
                    <a:pt x="3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lnTo>
                    <a:pt x="4" y="7"/>
                  </a:lnTo>
                  <a:close/>
                  <a:moveTo>
                    <a:pt x="6" y="8"/>
                  </a:moveTo>
                  <a:cubicBezTo>
                    <a:pt x="5" y="8"/>
                    <a:pt x="5" y="8"/>
                    <a:pt x="4" y="9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7" y="14"/>
                    <a:pt x="7" y="14"/>
                    <a:pt x="8" y="13"/>
                  </a:cubicBezTo>
                  <a:cubicBezTo>
                    <a:pt x="8" y="13"/>
                    <a:pt x="8" y="12"/>
                    <a:pt x="8" y="11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8"/>
                    <a:pt x="7" y="8"/>
                    <a:pt x="6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2" name="Freeform 78"/>
            <p:cNvSpPr>
              <a:spLocks/>
            </p:cNvSpPr>
            <p:nvPr/>
          </p:nvSpPr>
          <p:spPr bwMode="auto">
            <a:xfrm>
              <a:off x="2716" y="4146"/>
              <a:ext cx="28" cy="39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7" y="9"/>
                </a:cxn>
                <a:cxn ang="0">
                  <a:pos x="8" y="0"/>
                </a:cxn>
                <a:cxn ang="0">
                  <a:pos x="12" y="0"/>
                </a:cxn>
                <a:cxn ang="0">
                  <a:pos x="9" y="12"/>
                </a:cxn>
                <a:cxn ang="0">
                  <a:pos x="8" y="16"/>
                </a:cxn>
                <a:cxn ang="0">
                  <a:pos x="4" y="17"/>
                </a:cxn>
                <a:cxn ang="0">
                  <a:pos x="3" y="16"/>
                </a:cxn>
                <a:cxn ang="0">
                  <a:pos x="3" y="14"/>
                </a:cxn>
                <a:cxn ang="0">
                  <a:pos x="4" y="14"/>
                </a:cxn>
                <a:cxn ang="0">
                  <a:pos x="5" y="13"/>
                </a:cxn>
                <a:cxn ang="0">
                  <a:pos x="6" y="11"/>
                </a:cxn>
                <a:cxn ang="0">
                  <a:pos x="4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2" h="17">
                  <a:moveTo>
                    <a:pt x="4" y="0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4"/>
                    <a:pt x="9" y="15"/>
                    <a:pt x="8" y="16"/>
                  </a:cubicBezTo>
                  <a:cubicBezTo>
                    <a:pt x="7" y="16"/>
                    <a:pt x="6" y="17"/>
                    <a:pt x="4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3" name="Freeform 79"/>
            <p:cNvSpPr>
              <a:spLocks noEditPoints="1"/>
            </p:cNvSpPr>
            <p:nvPr/>
          </p:nvSpPr>
          <p:spPr bwMode="auto">
            <a:xfrm>
              <a:off x="2746" y="4146"/>
              <a:ext cx="28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6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8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2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5" y="11"/>
                    <a:pt x="5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7" y="9"/>
                    <a:pt x="7" y="9"/>
                    <a:pt x="8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4" name="Freeform 80"/>
            <p:cNvSpPr>
              <a:spLocks/>
            </p:cNvSpPr>
            <p:nvPr/>
          </p:nvSpPr>
          <p:spPr bwMode="auto">
            <a:xfrm>
              <a:off x="2779" y="4146"/>
              <a:ext cx="18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0"/>
                </a:cxn>
                <a:cxn ang="0">
                  <a:pos x="18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18" h="25">
                  <a:moveTo>
                    <a:pt x="0" y="0"/>
                  </a:moveTo>
                  <a:lnTo>
                    <a:pt x="18" y="0"/>
                  </a:lnTo>
                  <a:lnTo>
                    <a:pt x="18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5" name="Freeform 81"/>
            <p:cNvSpPr>
              <a:spLocks/>
            </p:cNvSpPr>
            <p:nvPr/>
          </p:nvSpPr>
          <p:spPr bwMode="auto">
            <a:xfrm>
              <a:off x="2837" y="4146"/>
              <a:ext cx="25" cy="2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5" y="0"/>
                </a:cxn>
                <a:cxn ang="0">
                  <a:pos x="25" y="25"/>
                </a:cxn>
                <a:cxn ang="0">
                  <a:pos x="16" y="25"/>
                </a:cxn>
                <a:cxn ang="0">
                  <a:pos x="16" y="7"/>
                </a:cxn>
                <a:cxn ang="0">
                  <a:pos x="9" y="7"/>
                </a:cxn>
                <a:cxn ang="0">
                  <a:pos x="9" y="25"/>
                </a:cxn>
                <a:cxn ang="0">
                  <a:pos x="0" y="25"/>
                </a:cxn>
                <a:cxn ang="0">
                  <a:pos x="0" y="0"/>
                </a:cxn>
              </a:cxnLst>
              <a:rect l="0" t="0" r="r" b="b"/>
              <a:pathLst>
                <a:path w="25" h="25">
                  <a:moveTo>
                    <a:pt x="0" y="0"/>
                  </a:moveTo>
                  <a:lnTo>
                    <a:pt x="25" y="0"/>
                  </a:lnTo>
                  <a:lnTo>
                    <a:pt x="25" y="25"/>
                  </a:lnTo>
                  <a:lnTo>
                    <a:pt x="16" y="25"/>
                  </a:lnTo>
                  <a:lnTo>
                    <a:pt x="16" y="7"/>
                  </a:lnTo>
                  <a:lnTo>
                    <a:pt x="9" y="7"/>
                  </a:lnTo>
                  <a:lnTo>
                    <a:pt x="9" y="25"/>
                  </a:lnTo>
                  <a:lnTo>
                    <a:pt x="0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6" name="Freeform 82"/>
            <p:cNvSpPr>
              <a:spLocks noEditPoints="1"/>
            </p:cNvSpPr>
            <p:nvPr/>
          </p:nvSpPr>
          <p:spPr bwMode="auto">
            <a:xfrm>
              <a:off x="2867" y="4146"/>
              <a:ext cx="27" cy="36"/>
            </a:xfrm>
            <a:custGeom>
              <a:avLst/>
              <a:gdLst/>
              <a:ahLst/>
              <a:cxnLst>
                <a:cxn ang="0">
                  <a:pos x="4" y="10"/>
                </a:cxn>
                <a:cxn ang="0">
                  <a:pos x="4" y="16"/>
                </a:cxn>
                <a:cxn ang="0">
                  <a:pos x="0" y="16"/>
                </a:cxn>
                <a:cxn ang="0">
                  <a:pos x="0" y="0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2" y="4"/>
                </a:cxn>
                <a:cxn ang="0">
                  <a:pos x="12" y="7"/>
                </a:cxn>
                <a:cxn ang="0">
                  <a:pos x="11" y="10"/>
                </a:cxn>
                <a:cxn ang="0">
                  <a:pos x="7" y="12"/>
                </a:cxn>
                <a:cxn ang="0">
                  <a:pos x="5" y="11"/>
                </a:cxn>
                <a:cxn ang="0">
                  <a:pos x="4" y="10"/>
                </a:cxn>
                <a:cxn ang="0">
                  <a:pos x="8" y="6"/>
                </a:cxn>
                <a:cxn ang="0">
                  <a:pos x="7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6"/>
                </a:cxn>
              </a:cxnLst>
              <a:rect l="0" t="0" r="r" b="b"/>
              <a:pathLst>
                <a:path w="12" h="16">
                  <a:moveTo>
                    <a:pt x="4" y="10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2" y="3"/>
                    <a:pt x="12" y="4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8"/>
                    <a:pt x="11" y="10"/>
                    <a:pt x="11" y="10"/>
                  </a:cubicBezTo>
                  <a:cubicBezTo>
                    <a:pt x="10" y="11"/>
                    <a:pt x="9" y="12"/>
                    <a:pt x="7" y="12"/>
                  </a:cubicBezTo>
                  <a:cubicBezTo>
                    <a:pt x="6" y="12"/>
                    <a:pt x="6" y="12"/>
                    <a:pt x="5" y="11"/>
                  </a:cubicBezTo>
                  <a:cubicBezTo>
                    <a:pt x="5" y="11"/>
                    <a:pt x="4" y="10"/>
                    <a:pt x="4" y="10"/>
                  </a:cubicBezTo>
                  <a:close/>
                  <a:moveTo>
                    <a:pt x="8" y="6"/>
                  </a:moveTo>
                  <a:cubicBezTo>
                    <a:pt x="8" y="5"/>
                    <a:pt x="8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8" y="8"/>
                    <a:pt x="8" y="7"/>
                    <a:pt x="8" y="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7" name="Rectangle 83"/>
            <p:cNvSpPr>
              <a:spLocks noChangeArrowheads="1"/>
            </p:cNvSpPr>
            <p:nvPr/>
          </p:nvSpPr>
          <p:spPr bwMode="auto">
            <a:xfrm>
              <a:off x="2899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8" name="Freeform 84"/>
            <p:cNvSpPr>
              <a:spLocks/>
            </p:cNvSpPr>
            <p:nvPr/>
          </p:nvSpPr>
          <p:spPr bwMode="auto">
            <a:xfrm>
              <a:off x="2934" y="4134"/>
              <a:ext cx="37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14"/>
                </a:cxn>
                <a:cxn ang="0">
                  <a:pos x="14" y="14"/>
                </a:cxn>
                <a:cxn ang="0">
                  <a:pos x="23" y="0"/>
                </a:cxn>
                <a:cxn ang="0">
                  <a:pos x="34" y="0"/>
                </a:cxn>
                <a:cxn ang="0">
                  <a:pos x="21" y="19"/>
                </a:cxn>
                <a:cxn ang="0">
                  <a:pos x="37" y="37"/>
                </a:cxn>
                <a:cxn ang="0">
                  <a:pos x="23" y="37"/>
                </a:cxn>
                <a:cxn ang="0">
                  <a:pos x="14" y="23"/>
                </a:cxn>
                <a:cxn ang="0">
                  <a:pos x="9" y="23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7" h="37">
                  <a:moveTo>
                    <a:pt x="9" y="0"/>
                  </a:moveTo>
                  <a:lnTo>
                    <a:pt x="9" y="14"/>
                  </a:lnTo>
                  <a:lnTo>
                    <a:pt x="14" y="14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21" y="19"/>
                  </a:lnTo>
                  <a:lnTo>
                    <a:pt x="37" y="37"/>
                  </a:lnTo>
                  <a:lnTo>
                    <a:pt x="23" y="37"/>
                  </a:lnTo>
                  <a:lnTo>
                    <a:pt x="14" y="23"/>
                  </a:lnTo>
                  <a:lnTo>
                    <a:pt x="9" y="23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99" name="Freeform 85"/>
            <p:cNvSpPr>
              <a:spLocks/>
            </p:cNvSpPr>
            <p:nvPr/>
          </p:nvSpPr>
          <p:spPr bwMode="auto">
            <a:xfrm>
              <a:off x="2973" y="4134"/>
              <a:ext cx="35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25"/>
                </a:cxn>
                <a:cxn ang="0">
                  <a:pos x="9" y="25"/>
                </a:cxn>
                <a:cxn ang="0">
                  <a:pos x="21" y="0"/>
                </a:cxn>
                <a:cxn ang="0">
                  <a:pos x="35" y="0"/>
                </a:cxn>
                <a:cxn ang="0">
                  <a:pos x="35" y="37"/>
                </a:cxn>
                <a:cxn ang="0">
                  <a:pos x="25" y="37"/>
                </a:cxn>
                <a:cxn ang="0">
                  <a:pos x="25" y="14"/>
                </a:cxn>
                <a:cxn ang="0">
                  <a:pos x="25" y="14"/>
                </a:cxn>
                <a:cxn ang="0">
                  <a:pos x="1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9" y="0"/>
                </a:cxn>
              </a:cxnLst>
              <a:rect l="0" t="0" r="r" b="b"/>
              <a:pathLst>
                <a:path w="35" h="37">
                  <a:moveTo>
                    <a:pt x="9" y="0"/>
                  </a:moveTo>
                  <a:lnTo>
                    <a:pt x="9" y="25"/>
                  </a:lnTo>
                  <a:lnTo>
                    <a:pt x="9" y="2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35" y="37"/>
                  </a:lnTo>
                  <a:lnTo>
                    <a:pt x="25" y="37"/>
                  </a:lnTo>
                  <a:lnTo>
                    <a:pt x="25" y="14"/>
                  </a:lnTo>
                  <a:lnTo>
                    <a:pt x="25" y="14"/>
                  </a:lnTo>
                  <a:lnTo>
                    <a:pt x="1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0" name="Freeform 86"/>
            <p:cNvSpPr>
              <a:spLocks/>
            </p:cNvSpPr>
            <p:nvPr/>
          </p:nvSpPr>
          <p:spPr bwMode="auto">
            <a:xfrm>
              <a:off x="3015" y="4134"/>
              <a:ext cx="46" cy="3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0"/>
                </a:cxn>
                <a:cxn ang="0">
                  <a:pos x="23" y="23"/>
                </a:cxn>
                <a:cxn ang="0">
                  <a:pos x="23" y="23"/>
                </a:cxn>
                <a:cxn ang="0">
                  <a:pos x="30" y="0"/>
                </a:cxn>
                <a:cxn ang="0">
                  <a:pos x="46" y="0"/>
                </a:cxn>
                <a:cxn ang="0">
                  <a:pos x="46" y="37"/>
                </a:cxn>
                <a:cxn ang="0">
                  <a:pos x="37" y="37"/>
                </a:cxn>
                <a:cxn ang="0">
                  <a:pos x="37" y="9"/>
                </a:cxn>
                <a:cxn ang="0">
                  <a:pos x="37" y="9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0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lnTo>
                    <a:pt x="16" y="0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30" y="0"/>
                  </a:lnTo>
                  <a:lnTo>
                    <a:pt x="46" y="0"/>
                  </a:lnTo>
                  <a:lnTo>
                    <a:pt x="46" y="37"/>
                  </a:lnTo>
                  <a:lnTo>
                    <a:pt x="37" y="37"/>
                  </a:lnTo>
                  <a:lnTo>
                    <a:pt x="37" y="9"/>
                  </a:lnTo>
                  <a:lnTo>
                    <a:pt x="37" y="9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9" y="9"/>
                  </a:lnTo>
                  <a:lnTo>
                    <a:pt x="9" y="9"/>
                  </a:lnTo>
                  <a:lnTo>
                    <a:pt x="9" y="37"/>
                  </a:lnTo>
                  <a:lnTo>
                    <a:pt x="0" y="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1" name="Freeform 87"/>
            <p:cNvSpPr>
              <a:spLocks noEditPoints="1"/>
            </p:cNvSpPr>
            <p:nvPr/>
          </p:nvSpPr>
          <p:spPr bwMode="auto">
            <a:xfrm>
              <a:off x="3065" y="4146"/>
              <a:ext cx="26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2" name="Freeform 88"/>
            <p:cNvSpPr>
              <a:spLocks/>
            </p:cNvSpPr>
            <p:nvPr/>
          </p:nvSpPr>
          <p:spPr bwMode="auto">
            <a:xfrm>
              <a:off x="3114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1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3" name="Freeform 89"/>
            <p:cNvSpPr>
              <a:spLocks noEditPoints="1"/>
            </p:cNvSpPr>
            <p:nvPr/>
          </p:nvSpPr>
          <p:spPr bwMode="auto">
            <a:xfrm>
              <a:off x="3151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8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lose/>
                  <a:moveTo>
                    <a:pt x="6" y="3"/>
                  </a:move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4" name="Freeform 90"/>
            <p:cNvSpPr>
              <a:spLocks/>
            </p:cNvSpPr>
            <p:nvPr/>
          </p:nvSpPr>
          <p:spPr bwMode="auto">
            <a:xfrm>
              <a:off x="3595" y="4146"/>
              <a:ext cx="25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6" y="9"/>
                </a:cxn>
                <a:cxn ang="0">
                  <a:pos x="25" y="9"/>
                </a:cxn>
                <a:cxn ang="0">
                  <a:pos x="25" y="16"/>
                </a:cxn>
                <a:cxn ang="0">
                  <a:pos x="16" y="16"/>
                </a:cxn>
                <a:cxn ang="0">
                  <a:pos x="16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5" h="25">
                  <a:moveTo>
                    <a:pt x="9" y="9"/>
                  </a:moveTo>
                  <a:lnTo>
                    <a:pt x="9" y="0"/>
                  </a:lnTo>
                  <a:lnTo>
                    <a:pt x="16" y="0"/>
                  </a:lnTo>
                  <a:lnTo>
                    <a:pt x="16" y="9"/>
                  </a:lnTo>
                  <a:lnTo>
                    <a:pt x="25" y="9"/>
                  </a:lnTo>
                  <a:lnTo>
                    <a:pt x="25" y="16"/>
                  </a:lnTo>
                  <a:lnTo>
                    <a:pt x="16" y="16"/>
                  </a:lnTo>
                  <a:lnTo>
                    <a:pt x="16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5" name="Freeform 91"/>
            <p:cNvSpPr>
              <a:spLocks/>
            </p:cNvSpPr>
            <p:nvPr/>
          </p:nvSpPr>
          <p:spPr bwMode="auto">
            <a:xfrm>
              <a:off x="362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6" name="Rectangle 92"/>
            <p:cNvSpPr>
              <a:spLocks noChangeArrowheads="1"/>
            </p:cNvSpPr>
            <p:nvPr/>
          </p:nvSpPr>
          <p:spPr bwMode="auto">
            <a:xfrm>
              <a:off x="3659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7" name="Freeform 93"/>
            <p:cNvSpPr>
              <a:spLocks noEditPoints="1"/>
            </p:cNvSpPr>
            <p:nvPr/>
          </p:nvSpPr>
          <p:spPr bwMode="auto">
            <a:xfrm>
              <a:off x="3690" y="4134"/>
              <a:ext cx="32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1" y="4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7"/>
                </a:cxn>
                <a:cxn ang="0">
                  <a:pos x="11" y="8"/>
                </a:cxn>
                <a:cxn ang="0">
                  <a:pos x="11" y="8"/>
                </a:cxn>
                <a:cxn ang="0">
                  <a:pos x="13" y="9"/>
                </a:cxn>
                <a:cxn ang="0">
                  <a:pos x="14" y="12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7" y="7"/>
                </a:cxn>
                <a:cxn ang="0">
                  <a:pos x="9" y="6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6"/>
                    <a:pt x="1" y="5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1"/>
                    <a:pt x="13" y="3"/>
                    <a:pt x="13" y="4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5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0" y="11"/>
                    <a:pt x="1" y="10"/>
                    <a:pt x="1" y="9"/>
                  </a:cubicBezTo>
                  <a:cubicBezTo>
                    <a:pt x="2" y="9"/>
                    <a:pt x="2" y="8"/>
                    <a:pt x="3" y="8"/>
                  </a:cubicBezTo>
                  <a:close/>
                  <a:moveTo>
                    <a:pt x="7" y="10"/>
                  </a:move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10" y="12"/>
                    <a:pt x="10" y="11"/>
                  </a:cubicBezTo>
                  <a:cubicBezTo>
                    <a:pt x="10" y="11"/>
                    <a:pt x="9" y="10"/>
                    <a:pt x="9" y="10"/>
                  </a:cubicBezTo>
                  <a:cubicBezTo>
                    <a:pt x="9" y="10"/>
                    <a:pt x="8" y="10"/>
                    <a:pt x="7" y="1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8" name="Freeform 94"/>
            <p:cNvSpPr>
              <a:spLocks/>
            </p:cNvSpPr>
            <p:nvPr/>
          </p:nvSpPr>
          <p:spPr bwMode="auto">
            <a:xfrm>
              <a:off x="3727" y="4134"/>
              <a:ext cx="25" cy="37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25" y="37"/>
                </a:cxn>
                <a:cxn ang="0">
                  <a:pos x="13" y="37"/>
                </a:cxn>
                <a:cxn ang="0">
                  <a:pos x="13" y="9"/>
                </a:cxn>
                <a:cxn ang="0">
                  <a:pos x="4" y="19"/>
                </a:cxn>
                <a:cxn ang="0">
                  <a:pos x="0" y="12"/>
                </a:cxn>
                <a:cxn ang="0">
                  <a:pos x="13" y="0"/>
                </a:cxn>
                <a:cxn ang="0">
                  <a:pos x="25" y="0"/>
                </a:cxn>
              </a:cxnLst>
              <a:rect l="0" t="0" r="r" b="b"/>
              <a:pathLst>
                <a:path w="25" h="37">
                  <a:moveTo>
                    <a:pt x="25" y="0"/>
                  </a:moveTo>
                  <a:lnTo>
                    <a:pt x="25" y="37"/>
                  </a:lnTo>
                  <a:lnTo>
                    <a:pt x="13" y="37"/>
                  </a:lnTo>
                  <a:lnTo>
                    <a:pt x="13" y="9"/>
                  </a:lnTo>
                  <a:lnTo>
                    <a:pt x="4" y="19"/>
                  </a:lnTo>
                  <a:lnTo>
                    <a:pt x="0" y="12"/>
                  </a:lnTo>
                  <a:lnTo>
                    <a:pt x="13" y="0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09" name="Freeform 95"/>
            <p:cNvSpPr>
              <a:spLocks/>
            </p:cNvSpPr>
            <p:nvPr/>
          </p:nvSpPr>
          <p:spPr bwMode="auto">
            <a:xfrm>
              <a:off x="3763" y="4134"/>
              <a:ext cx="28" cy="37"/>
            </a:xfrm>
            <a:custGeom>
              <a:avLst/>
              <a:gdLst/>
              <a:ahLst/>
              <a:cxnLst>
                <a:cxn ang="0">
                  <a:pos x="12" y="13"/>
                </a:cxn>
                <a:cxn ang="0">
                  <a:pos x="12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2" y="5"/>
                </a:cxn>
                <a:cxn ang="0">
                  <a:pos x="11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2" y="13"/>
                </a:cxn>
              </a:cxnLst>
              <a:rect l="0" t="0" r="r" b="b"/>
              <a:pathLst>
                <a:path w="12" h="16">
                  <a:moveTo>
                    <a:pt x="12" y="13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2" y="3"/>
                    <a:pt x="12" y="5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2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0" name="Rectangle 96"/>
            <p:cNvSpPr>
              <a:spLocks noChangeArrowheads="1"/>
            </p:cNvSpPr>
            <p:nvPr/>
          </p:nvSpPr>
          <p:spPr bwMode="auto">
            <a:xfrm>
              <a:off x="3798" y="4155"/>
              <a:ext cx="26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1" name="Freeform 97"/>
            <p:cNvSpPr>
              <a:spLocks/>
            </p:cNvSpPr>
            <p:nvPr/>
          </p:nvSpPr>
          <p:spPr bwMode="auto">
            <a:xfrm>
              <a:off x="3828" y="4134"/>
              <a:ext cx="30" cy="39"/>
            </a:xfrm>
            <a:custGeom>
              <a:avLst/>
              <a:gdLst/>
              <a:ahLst/>
              <a:cxnLst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2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7" y="17"/>
                </a:cxn>
                <a:cxn ang="0">
                  <a:pos x="3" y="16"/>
                </a:cxn>
                <a:cxn ang="0">
                  <a:pos x="1" y="15"/>
                </a:cxn>
                <a:cxn ang="0">
                  <a:pos x="0" y="12"/>
                </a:cxn>
                <a:cxn ang="0">
                  <a:pos x="0" y="11"/>
                </a:cxn>
                <a:cxn ang="0">
                  <a:pos x="4" y="11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5" y="10"/>
                </a:cxn>
                <a:cxn ang="0">
                  <a:pos x="5" y="6"/>
                </a:cxn>
                <a:cxn ang="0">
                  <a:pos x="6" y="6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</a:cxnLst>
              <a:rect l="0" t="0" r="r" b="b"/>
              <a:pathLst>
                <a:path w="13" h="17">
                  <a:moveTo>
                    <a:pt x="4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2" y="1"/>
                  </a:cubicBezTo>
                  <a:cubicBezTo>
                    <a:pt x="3" y="0"/>
                    <a:pt x="4" y="0"/>
                    <a:pt x="7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7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2" y="16"/>
                    <a:pt x="1" y="16"/>
                    <a:pt x="1" y="15"/>
                  </a:cubicBezTo>
                  <a:cubicBezTo>
                    <a:pt x="0" y="14"/>
                    <a:pt x="0" y="13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2" name="Freeform 98"/>
            <p:cNvSpPr>
              <a:spLocks/>
            </p:cNvSpPr>
            <p:nvPr/>
          </p:nvSpPr>
          <p:spPr bwMode="auto">
            <a:xfrm>
              <a:off x="3863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2" y="9"/>
                </a:cxn>
                <a:cxn ang="0">
                  <a:pos x="6" y="7"/>
                </a:cxn>
                <a:cxn ang="0">
                  <a:pos x="9" y="7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5"/>
                </a:cxn>
                <a:cxn ang="0">
                  <a:pos x="5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9" y="10"/>
                </a:cxn>
                <a:cxn ang="0">
                  <a:pos x="6" y="11"/>
                </a:cxn>
                <a:cxn ang="0">
                  <a:pos x="5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1" y="10"/>
                    <a:pt x="2" y="9"/>
                  </a:cubicBezTo>
                  <a:cubicBezTo>
                    <a:pt x="2" y="9"/>
                    <a:pt x="4" y="8"/>
                    <a:pt x="6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2" y="9"/>
                    <a:pt x="11" y="10"/>
                    <a:pt x="9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5" y="12"/>
                    <a:pt x="5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3" name="Freeform 99"/>
            <p:cNvSpPr>
              <a:spLocks/>
            </p:cNvSpPr>
            <p:nvPr/>
          </p:nvSpPr>
          <p:spPr bwMode="auto">
            <a:xfrm>
              <a:off x="390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2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2" y="9"/>
                    <a:pt x="3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3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5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4" name="Rectangle 100"/>
            <p:cNvSpPr>
              <a:spLocks noChangeArrowheads="1"/>
            </p:cNvSpPr>
            <p:nvPr/>
          </p:nvSpPr>
          <p:spPr bwMode="auto">
            <a:xfrm>
              <a:off x="393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5" name="Freeform 101"/>
            <p:cNvSpPr>
              <a:spLocks noEditPoints="1"/>
            </p:cNvSpPr>
            <p:nvPr/>
          </p:nvSpPr>
          <p:spPr bwMode="auto">
            <a:xfrm>
              <a:off x="3965" y="4134"/>
              <a:ext cx="30" cy="39"/>
            </a:xfrm>
            <a:custGeom>
              <a:avLst/>
              <a:gdLst/>
              <a:ahLst/>
              <a:cxnLst>
                <a:cxn ang="0">
                  <a:pos x="13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8"/>
                </a:cxn>
                <a:cxn ang="0">
                  <a:pos x="6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3" y="4"/>
                </a:cxn>
                <a:cxn ang="0">
                  <a:pos x="13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4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3" h="17">
                  <a:moveTo>
                    <a:pt x="13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2"/>
                    <a:pt x="13" y="3"/>
                    <a:pt x="13" y="4"/>
                  </a:cubicBezTo>
                  <a:lnTo>
                    <a:pt x="13" y="5"/>
                  </a:lnTo>
                  <a:close/>
                  <a:moveTo>
                    <a:pt x="7" y="13"/>
                  </a:move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4" y="11"/>
                    <a:pt x="4" y="11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6" name="Freeform 102"/>
            <p:cNvSpPr>
              <a:spLocks noEditPoints="1"/>
            </p:cNvSpPr>
            <p:nvPr/>
          </p:nvSpPr>
          <p:spPr bwMode="auto">
            <a:xfrm>
              <a:off x="4002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7" name="Freeform 103"/>
            <p:cNvSpPr>
              <a:spLocks noEditPoints="1"/>
            </p:cNvSpPr>
            <p:nvPr/>
          </p:nvSpPr>
          <p:spPr bwMode="auto">
            <a:xfrm>
              <a:off x="4036" y="4134"/>
              <a:ext cx="33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3" y="23"/>
                </a:cxn>
                <a:cxn ang="0">
                  <a:pos x="33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19" y="37"/>
                </a:cxn>
                <a:cxn ang="0">
                  <a:pos x="19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30" y="0"/>
                </a:cxn>
                <a:cxn ang="0">
                  <a:pos x="19" y="23"/>
                </a:cxn>
                <a:cxn ang="0">
                  <a:pos x="19" y="7"/>
                </a:cxn>
                <a:cxn ang="0">
                  <a:pos x="19" y="7"/>
                </a:cxn>
                <a:cxn ang="0">
                  <a:pos x="7" y="23"/>
                </a:cxn>
                <a:cxn ang="0">
                  <a:pos x="19" y="23"/>
                </a:cxn>
              </a:cxnLst>
              <a:rect l="0" t="0" r="r" b="b"/>
              <a:pathLst>
                <a:path w="33" h="37">
                  <a:moveTo>
                    <a:pt x="30" y="0"/>
                  </a:moveTo>
                  <a:lnTo>
                    <a:pt x="30" y="23"/>
                  </a:lnTo>
                  <a:lnTo>
                    <a:pt x="33" y="23"/>
                  </a:lnTo>
                  <a:lnTo>
                    <a:pt x="33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19" y="37"/>
                  </a:lnTo>
                  <a:lnTo>
                    <a:pt x="19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30" y="0"/>
                  </a:lnTo>
                  <a:close/>
                  <a:moveTo>
                    <a:pt x="19" y="23"/>
                  </a:moveTo>
                  <a:lnTo>
                    <a:pt x="19" y="7"/>
                  </a:lnTo>
                  <a:lnTo>
                    <a:pt x="19" y="7"/>
                  </a:lnTo>
                  <a:lnTo>
                    <a:pt x="7" y="23"/>
                  </a:lnTo>
                  <a:lnTo>
                    <a:pt x="19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8" name="Freeform 104"/>
            <p:cNvSpPr>
              <a:spLocks noEditPoints="1"/>
            </p:cNvSpPr>
            <p:nvPr/>
          </p:nvSpPr>
          <p:spPr bwMode="auto">
            <a:xfrm>
              <a:off x="4073" y="4134"/>
              <a:ext cx="30" cy="39"/>
            </a:xfrm>
            <a:custGeom>
              <a:avLst/>
              <a:gdLst/>
              <a:ahLst/>
              <a:cxnLst>
                <a:cxn ang="0">
                  <a:pos x="3" y="8"/>
                </a:cxn>
                <a:cxn ang="0">
                  <a:pos x="3" y="8"/>
                </a:cxn>
                <a:cxn ang="0">
                  <a:pos x="1" y="7"/>
                </a:cxn>
                <a:cxn ang="0">
                  <a:pos x="0" y="4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4"/>
                </a:cxn>
                <a:cxn ang="0">
                  <a:pos x="12" y="7"/>
                </a:cxn>
                <a:cxn ang="0">
                  <a:pos x="10" y="8"/>
                </a:cxn>
                <a:cxn ang="0">
                  <a:pos x="10" y="8"/>
                </a:cxn>
                <a:cxn ang="0">
                  <a:pos x="13" y="9"/>
                </a:cxn>
                <a:cxn ang="0">
                  <a:pos x="13" y="12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1" y="9"/>
                </a:cxn>
                <a:cxn ang="0">
                  <a:pos x="3" y="8"/>
                </a:cxn>
                <a:cxn ang="0">
                  <a:pos x="6" y="10"/>
                </a:cxn>
                <a:cxn ang="0">
                  <a:pos x="4" y="10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6" y="10"/>
                </a:cxn>
                <a:cxn ang="0">
                  <a:pos x="6" y="3"/>
                </a:cxn>
                <a:cxn ang="0">
                  <a:pos x="5" y="4"/>
                </a:cxn>
                <a:cxn ang="0">
                  <a:pos x="4" y="5"/>
                </a:cxn>
                <a:cxn ang="0">
                  <a:pos x="5" y="6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</a:cxnLst>
              <a:rect l="0" t="0" r="r" b="b"/>
              <a:pathLst>
                <a:path w="13" h="17"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7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2" y="9"/>
                    <a:pt x="13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4"/>
                    <a:pt x="12" y="15"/>
                    <a:pt x="11" y="16"/>
                  </a:cubicBezTo>
                  <a:cubicBezTo>
                    <a:pt x="10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2" y="8"/>
                    <a:pt x="3" y="8"/>
                  </a:cubicBezTo>
                  <a:close/>
                  <a:moveTo>
                    <a:pt x="6" y="10"/>
                  </a:move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6" y="10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7"/>
                    <a:pt x="6" y="7"/>
                  </a:cubicBezTo>
                  <a:cubicBezTo>
                    <a:pt x="7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19" name="Freeform 105"/>
            <p:cNvSpPr>
              <a:spLocks/>
            </p:cNvSpPr>
            <p:nvPr/>
          </p:nvSpPr>
          <p:spPr bwMode="auto">
            <a:xfrm>
              <a:off x="4145" y="4146"/>
              <a:ext cx="23" cy="25"/>
            </a:xfrm>
            <a:custGeom>
              <a:avLst/>
              <a:gdLst/>
              <a:ahLst/>
              <a:cxnLst>
                <a:cxn ang="0">
                  <a:pos x="9" y="9"/>
                </a:cxn>
                <a:cxn ang="0">
                  <a:pos x="9" y="0"/>
                </a:cxn>
                <a:cxn ang="0">
                  <a:pos x="14" y="0"/>
                </a:cxn>
                <a:cxn ang="0">
                  <a:pos x="14" y="9"/>
                </a:cxn>
                <a:cxn ang="0">
                  <a:pos x="23" y="9"/>
                </a:cxn>
                <a:cxn ang="0">
                  <a:pos x="23" y="16"/>
                </a:cxn>
                <a:cxn ang="0">
                  <a:pos x="14" y="16"/>
                </a:cxn>
                <a:cxn ang="0">
                  <a:pos x="14" y="25"/>
                </a:cxn>
                <a:cxn ang="0">
                  <a:pos x="9" y="25"/>
                </a:cxn>
                <a:cxn ang="0">
                  <a:pos x="9" y="16"/>
                </a:cxn>
                <a:cxn ang="0">
                  <a:pos x="0" y="16"/>
                </a:cxn>
                <a:cxn ang="0">
                  <a:pos x="0" y="9"/>
                </a:cxn>
                <a:cxn ang="0">
                  <a:pos x="9" y="9"/>
                </a:cxn>
              </a:cxnLst>
              <a:rect l="0" t="0" r="r" b="b"/>
              <a:pathLst>
                <a:path w="23" h="25">
                  <a:moveTo>
                    <a:pt x="9" y="9"/>
                  </a:moveTo>
                  <a:lnTo>
                    <a:pt x="9" y="0"/>
                  </a:lnTo>
                  <a:lnTo>
                    <a:pt x="14" y="0"/>
                  </a:lnTo>
                  <a:lnTo>
                    <a:pt x="14" y="9"/>
                  </a:lnTo>
                  <a:lnTo>
                    <a:pt x="23" y="9"/>
                  </a:lnTo>
                  <a:lnTo>
                    <a:pt x="23" y="16"/>
                  </a:lnTo>
                  <a:lnTo>
                    <a:pt x="14" y="16"/>
                  </a:lnTo>
                  <a:lnTo>
                    <a:pt x="14" y="25"/>
                  </a:lnTo>
                  <a:lnTo>
                    <a:pt x="9" y="25"/>
                  </a:lnTo>
                  <a:lnTo>
                    <a:pt x="9" y="16"/>
                  </a:lnTo>
                  <a:lnTo>
                    <a:pt x="0" y="16"/>
                  </a:lnTo>
                  <a:lnTo>
                    <a:pt x="0" y="9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0" name="Freeform 106"/>
            <p:cNvSpPr>
              <a:spLocks/>
            </p:cNvSpPr>
            <p:nvPr/>
          </p:nvSpPr>
          <p:spPr bwMode="auto">
            <a:xfrm>
              <a:off x="4175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6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6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1" name="Rectangle 107"/>
            <p:cNvSpPr>
              <a:spLocks noChangeArrowheads="1"/>
            </p:cNvSpPr>
            <p:nvPr/>
          </p:nvSpPr>
          <p:spPr bwMode="auto">
            <a:xfrm>
              <a:off x="4210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2" name="Freeform 108"/>
            <p:cNvSpPr>
              <a:spLocks noEditPoints="1"/>
            </p:cNvSpPr>
            <p:nvPr/>
          </p:nvSpPr>
          <p:spPr bwMode="auto">
            <a:xfrm>
              <a:off x="4240" y="4134"/>
              <a:ext cx="32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23"/>
                </a:cxn>
                <a:cxn ang="0">
                  <a:pos x="32" y="23"/>
                </a:cxn>
                <a:cxn ang="0">
                  <a:pos x="32" y="30"/>
                </a:cxn>
                <a:cxn ang="0">
                  <a:pos x="27" y="30"/>
                </a:cxn>
                <a:cxn ang="0">
                  <a:pos x="27" y="37"/>
                </a:cxn>
                <a:cxn ang="0">
                  <a:pos x="18" y="37"/>
                </a:cxn>
                <a:cxn ang="0">
                  <a:pos x="18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4" y="0"/>
                </a:cxn>
                <a:cxn ang="0">
                  <a:pos x="27" y="0"/>
                </a:cxn>
                <a:cxn ang="0">
                  <a:pos x="18" y="23"/>
                </a:cxn>
                <a:cxn ang="0">
                  <a:pos x="18" y="7"/>
                </a:cxn>
                <a:cxn ang="0">
                  <a:pos x="18" y="7"/>
                </a:cxn>
                <a:cxn ang="0">
                  <a:pos x="7" y="23"/>
                </a:cxn>
                <a:cxn ang="0">
                  <a:pos x="18" y="23"/>
                </a:cxn>
              </a:cxnLst>
              <a:rect l="0" t="0" r="r" b="b"/>
              <a:pathLst>
                <a:path w="32" h="37">
                  <a:moveTo>
                    <a:pt x="27" y="0"/>
                  </a:moveTo>
                  <a:lnTo>
                    <a:pt x="27" y="23"/>
                  </a:lnTo>
                  <a:lnTo>
                    <a:pt x="32" y="23"/>
                  </a:lnTo>
                  <a:lnTo>
                    <a:pt x="32" y="30"/>
                  </a:lnTo>
                  <a:lnTo>
                    <a:pt x="27" y="30"/>
                  </a:lnTo>
                  <a:lnTo>
                    <a:pt x="27" y="37"/>
                  </a:lnTo>
                  <a:lnTo>
                    <a:pt x="18" y="37"/>
                  </a:lnTo>
                  <a:lnTo>
                    <a:pt x="18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4" y="0"/>
                  </a:lnTo>
                  <a:lnTo>
                    <a:pt x="27" y="0"/>
                  </a:lnTo>
                  <a:close/>
                  <a:moveTo>
                    <a:pt x="18" y="23"/>
                  </a:moveTo>
                  <a:lnTo>
                    <a:pt x="18" y="7"/>
                  </a:lnTo>
                  <a:lnTo>
                    <a:pt x="18" y="7"/>
                  </a:lnTo>
                  <a:lnTo>
                    <a:pt x="7" y="23"/>
                  </a:lnTo>
                  <a:lnTo>
                    <a:pt x="18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3" name="Freeform 109"/>
            <p:cNvSpPr>
              <a:spLocks noEditPoints="1"/>
            </p:cNvSpPr>
            <p:nvPr/>
          </p:nvSpPr>
          <p:spPr bwMode="auto">
            <a:xfrm>
              <a:off x="4277" y="4134"/>
              <a:ext cx="30" cy="39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4" y="12"/>
                </a:cxn>
                <a:cxn ang="0">
                  <a:pos x="4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8"/>
                </a:cxn>
                <a:cxn ang="0">
                  <a:pos x="8" y="8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1" y="9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7"/>
                </a:cxn>
                <a:cxn ang="0">
                  <a:pos x="13" y="11"/>
                </a:cxn>
                <a:cxn ang="0">
                  <a:pos x="11" y="16"/>
                </a:cxn>
                <a:cxn ang="0">
                  <a:pos x="6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6" y="7"/>
                </a:cxn>
                <a:cxn ang="0">
                  <a:pos x="8" y="6"/>
                </a:cxn>
                <a:cxn ang="0">
                  <a:pos x="9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6" y="7"/>
                </a:cxn>
              </a:cxnLst>
              <a:rect l="0" t="0" r="r" b="b"/>
              <a:pathLst>
                <a:path w="13" h="17">
                  <a:moveTo>
                    <a:pt x="0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9" y="12"/>
                    <a:pt x="9" y="11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10"/>
                    <a:pt x="7" y="10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9" y="0"/>
                    <a:pt x="10" y="0"/>
                    <a:pt x="11" y="1"/>
                  </a:cubicBezTo>
                  <a:cubicBezTo>
                    <a:pt x="12" y="2"/>
                    <a:pt x="13" y="4"/>
                    <a:pt x="13" y="7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3"/>
                    <a:pt x="12" y="15"/>
                    <a:pt x="11" y="16"/>
                  </a:cubicBezTo>
                  <a:cubicBezTo>
                    <a:pt x="10" y="16"/>
                    <a:pt x="8" y="17"/>
                    <a:pt x="6" y="17"/>
                  </a:cubicBezTo>
                  <a:cubicBezTo>
                    <a:pt x="3" y="17"/>
                    <a:pt x="1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7"/>
                    <a:pt x="5" y="7"/>
                    <a:pt x="6" y="7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4" name="Freeform 110"/>
            <p:cNvSpPr>
              <a:spLocks/>
            </p:cNvSpPr>
            <p:nvPr/>
          </p:nvSpPr>
          <p:spPr bwMode="auto">
            <a:xfrm>
              <a:off x="4311" y="4134"/>
              <a:ext cx="30" cy="3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12" y="0"/>
                </a:cxn>
                <a:cxn ang="0">
                  <a:pos x="12" y="3"/>
                </a:cxn>
                <a:cxn ang="0">
                  <a:pos x="4" y="3"/>
                </a:cxn>
                <a:cxn ang="0">
                  <a:pos x="4" y="6"/>
                </a:cxn>
                <a:cxn ang="0">
                  <a:pos x="6" y="5"/>
                </a:cxn>
                <a:cxn ang="0">
                  <a:pos x="8" y="5"/>
                </a:cxn>
                <a:cxn ang="0">
                  <a:pos x="12" y="6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6" y="17"/>
                </a:cxn>
                <a:cxn ang="0">
                  <a:pos x="2" y="16"/>
                </a:cxn>
                <a:cxn ang="0">
                  <a:pos x="0" y="12"/>
                </a:cxn>
                <a:cxn ang="0">
                  <a:pos x="4" y="12"/>
                </a:cxn>
                <a:cxn ang="0">
                  <a:pos x="5" y="13"/>
                </a:cxn>
                <a:cxn ang="0">
                  <a:pos x="6" y="13"/>
                </a:cxn>
                <a:cxn ang="0">
                  <a:pos x="8" y="13"/>
                </a:cxn>
                <a:cxn ang="0">
                  <a:pos x="9" y="11"/>
                </a:cxn>
                <a:cxn ang="0">
                  <a:pos x="9" y="9"/>
                </a:cxn>
                <a:cxn ang="0">
                  <a:pos x="6" y="8"/>
                </a:cxn>
                <a:cxn ang="0">
                  <a:pos x="5" y="9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1" y="0"/>
                </a:cxn>
              </a:cxnLst>
              <a:rect l="0" t="0" r="r" b="b"/>
              <a:pathLst>
                <a:path w="13" h="17">
                  <a:moveTo>
                    <a:pt x="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5"/>
                    <a:pt x="6" y="5"/>
                  </a:cubicBezTo>
                  <a:cubicBezTo>
                    <a:pt x="6" y="5"/>
                    <a:pt x="7" y="5"/>
                    <a:pt x="8" y="5"/>
                  </a:cubicBezTo>
                  <a:cubicBezTo>
                    <a:pt x="10" y="5"/>
                    <a:pt x="11" y="6"/>
                    <a:pt x="12" y="6"/>
                  </a:cubicBezTo>
                  <a:cubicBezTo>
                    <a:pt x="13" y="7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6" y="17"/>
                  </a:cubicBezTo>
                  <a:cubicBezTo>
                    <a:pt x="4" y="17"/>
                    <a:pt x="3" y="16"/>
                    <a:pt x="2" y="16"/>
                  </a:cubicBezTo>
                  <a:cubicBezTo>
                    <a:pt x="1" y="15"/>
                    <a:pt x="0" y="14"/>
                    <a:pt x="0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3"/>
                    <a:pt x="5" y="13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8" y="9"/>
                    <a:pt x="8" y="8"/>
                    <a:pt x="6" y="8"/>
                  </a:cubicBezTo>
                  <a:cubicBezTo>
                    <a:pt x="6" y="8"/>
                    <a:pt x="5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5" name="Rectangle 111"/>
            <p:cNvSpPr>
              <a:spLocks noChangeArrowheads="1"/>
            </p:cNvSpPr>
            <p:nvPr/>
          </p:nvSpPr>
          <p:spPr bwMode="auto">
            <a:xfrm>
              <a:off x="4346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6" name="Freeform 112"/>
            <p:cNvSpPr>
              <a:spLocks/>
            </p:cNvSpPr>
            <p:nvPr/>
          </p:nvSpPr>
          <p:spPr bwMode="auto">
            <a:xfrm>
              <a:off x="4376" y="4134"/>
              <a:ext cx="30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9"/>
                </a:cxn>
                <a:cxn ang="0">
                  <a:pos x="16" y="37"/>
                </a:cxn>
                <a:cxn ang="0">
                  <a:pos x="7" y="37"/>
                </a:cxn>
                <a:cxn ang="0">
                  <a:pos x="19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30" y="0"/>
                </a:cxn>
              </a:cxnLst>
              <a:rect l="0" t="0" r="r" b="b"/>
              <a:pathLst>
                <a:path w="30" h="37">
                  <a:moveTo>
                    <a:pt x="30" y="0"/>
                  </a:moveTo>
                  <a:lnTo>
                    <a:pt x="30" y="9"/>
                  </a:lnTo>
                  <a:lnTo>
                    <a:pt x="16" y="37"/>
                  </a:lnTo>
                  <a:lnTo>
                    <a:pt x="7" y="37"/>
                  </a:lnTo>
                  <a:lnTo>
                    <a:pt x="19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7" name="Freeform 113"/>
            <p:cNvSpPr>
              <a:spLocks/>
            </p:cNvSpPr>
            <p:nvPr/>
          </p:nvSpPr>
          <p:spPr bwMode="auto">
            <a:xfrm>
              <a:off x="4413" y="4134"/>
              <a:ext cx="28" cy="37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28" y="9"/>
                </a:cxn>
                <a:cxn ang="0">
                  <a:pos x="16" y="37"/>
                </a:cxn>
                <a:cxn ang="0">
                  <a:pos x="5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8" y="0"/>
                </a:cxn>
              </a:cxnLst>
              <a:rect l="0" t="0" r="r" b="b"/>
              <a:pathLst>
                <a:path w="28" h="37">
                  <a:moveTo>
                    <a:pt x="28" y="0"/>
                  </a:moveTo>
                  <a:lnTo>
                    <a:pt x="28" y="9"/>
                  </a:lnTo>
                  <a:lnTo>
                    <a:pt x="16" y="37"/>
                  </a:lnTo>
                  <a:lnTo>
                    <a:pt x="5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8" name="Freeform 114"/>
            <p:cNvSpPr>
              <a:spLocks/>
            </p:cNvSpPr>
            <p:nvPr/>
          </p:nvSpPr>
          <p:spPr bwMode="auto">
            <a:xfrm>
              <a:off x="4450" y="4134"/>
              <a:ext cx="30" cy="37"/>
            </a:xfrm>
            <a:custGeom>
              <a:avLst/>
              <a:gdLst/>
              <a:ahLst/>
              <a:cxnLst>
                <a:cxn ang="0">
                  <a:pos x="13" y="13"/>
                </a:cxn>
                <a:cxn ang="0">
                  <a:pos x="13" y="16"/>
                </a:cxn>
                <a:cxn ang="0">
                  <a:pos x="0" y="16"/>
                </a:cxn>
                <a:cxn ang="0">
                  <a:pos x="0" y="13"/>
                </a:cxn>
                <a:cxn ang="0">
                  <a:pos x="1" y="9"/>
                </a:cxn>
                <a:cxn ang="0">
                  <a:pos x="5" y="7"/>
                </a:cxn>
                <a:cxn ang="0">
                  <a:pos x="8" y="7"/>
                </a:cxn>
                <a:cxn ang="0">
                  <a:pos x="8" y="5"/>
                </a:cxn>
                <a:cxn ang="0">
                  <a:pos x="8" y="4"/>
                </a:cxn>
                <a:cxn ang="0">
                  <a:pos x="6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6"/>
                </a:cxn>
                <a:cxn ang="0">
                  <a:pos x="0" y="6"/>
                </a:cxn>
                <a:cxn ang="0">
                  <a:pos x="0" y="5"/>
                </a:cxn>
                <a:cxn ang="0">
                  <a:pos x="1" y="1"/>
                </a:cxn>
                <a:cxn ang="0">
                  <a:pos x="6" y="0"/>
                </a:cxn>
                <a:cxn ang="0">
                  <a:pos x="11" y="1"/>
                </a:cxn>
                <a:cxn ang="0">
                  <a:pos x="13" y="5"/>
                </a:cxn>
                <a:cxn ang="0">
                  <a:pos x="12" y="9"/>
                </a:cxn>
                <a:cxn ang="0">
                  <a:pos x="8" y="10"/>
                </a:cxn>
                <a:cxn ang="0">
                  <a:pos x="5" y="11"/>
                </a:cxn>
                <a:cxn ang="0">
                  <a:pos x="4" y="13"/>
                </a:cxn>
                <a:cxn ang="0">
                  <a:pos x="13" y="13"/>
                </a:cxn>
              </a:cxnLst>
              <a:rect l="0" t="0" r="r" b="b"/>
              <a:pathLst>
                <a:path w="13" h="16">
                  <a:moveTo>
                    <a:pt x="13" y="13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0"/>
                    <a:pt x="1" y="9"/>
                  </a:cubicBezTo>
                  <a:cubicBezTo>
                    <a:pt x="1" y="9"/>
                    <a:pt x="3" y="8"/>
                    <a:pt x="5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7" y="3"/>
                    <a:pt x="6" y="3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8" y="0"/>
                    <a:pt x="10" y="0"/>
                    <a:pt x="11" y="1"/>
                  </a:cubicBezTo>
                  <a:cubicBezTo>
                    <a:pt x="12" y="2"/>
                    <a:pt x="13" y="3"/>
                    <a:pt x="13" y="5"/>
                  </a:cubicBezTo>
                  <a:cubicBezTo>
                    <a:pt x="13" y="7"/>
                    <a:pt x="12" y="8"/>
                    <a:pt x="12" y="9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7" y="11"/>
                    <a:pt x="6" y="11"/>
                    <a:pt x="5" y="11"/>
                  </a:cubicBezTo>
                  <a:cubicBezTo>
                    <a:pt x="4" y="11"/>
                    <a:pt x="4" y="12"/>
                    <a:pt x="4" y="13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29" name="Rectangle 115"/>
            <p:cNvSpPr>
              <a:spLocks noChangeArrowheads="1"/>
            </p:cNvSpPr>
            <p:nvPr/>
          </p:nvSpPr>
          <p:spPr bwMode="auto">
            <a:xfrm>
              <a:off x="4485" y="4155"/>
              <a:ext cx="25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0" name="Freeform 116"/>
            <p:cNvSpPr>
              <a:spLocks/>
            </p:cNvSpPr>
            <p:nvPr/>
          </p:nvSpPr>
          <p:spPr bwMode="auto">
            <a:xfrm>
              <a:off x="4515" y="4134"/>
              <a:ext cx="27" cy="37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7" y="9"/>
                </a:cxn>
                <a:cxn ang="0">
                  <a:pos x="16" y="37"/>
                </a:cxn>
                <a:cxn ang="0">
                  <a:pos x="4" y="37"/>
                </a:cxn>
                <a:cxn ang="0">
                  <a:pos x="18" y="9"/>
                </a:cxn>
                <a:cxn ang="0">
                  <a:pos x="0" y="9"/>
                </a:cxn>
                <a:cxn ang="0">
                  <a:pos x="0" y="0"/>
                </a:cxn>
                <a:cxn ang="0">
                  <a:pos x="27" y="0"/>
                </a:cxn>
              </a:cxnLst>
              <a:rect l="0" t="0" r="r" b="b"/>
              <a:pathLst>
                <a:path w="27" h="37">
                  <a:moveTo>
                    <a:pt x="27" y="0"/>
                  </a:moveTo>
                  <a:lnTo>
                    <a:pt x="27" y="9"/>
                  </a:lnTo>
                  <a:lnTo>
                    <a:pt x="16" y="37"/>
                  </a:lnTo>
                  <a:lnTo>
                    <a:pt x="4" y="37"/>
                  </a:lnTo>
                  <a:lnTo>
                    <a:pt x="18" y="9"/>
                  </a:lnTo>
                  <a:lnTo>
                    <a:pt x="0" y="9"/>
                  </a:lnTo>
                  <a:lnTo>
                    <a:pt x="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1" name="Freeform 117"/>
            <p:cNvSpPr>
              <a:spLocks noEditPoints="1"/>
            </p:cNvSpPr>
            <p:nvPr/>
          </p:nvSpPr>
          <p:spPr bwMode="auto">
            <a:xfrm>
              <a:off x="4549" y="4134"/>
              <a:ext cx="33" cy="39"/>
            </a:xfrm>
            <a:custGeom>
              <a:avLst/>
              <a:gdLst/>
              <a:ahLst/>
              <a:cxnLst>
                <a:cxn ang="0">
                  <a:pos x="14" y="5"/>
                </a:cxn>
                <a:cxn ang="0">
                  <a:pos x="9" y="5"/>
                </a:cxn>
                <a:cxn ang="0">
                  <a:pos x="9" y="4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5" y="6"/>
                </a:cxn>
                <a:cxn ang="0">
                  <a:pos x="5" y="8"/>
                </a:cxn>
                <a:cxn ang="0">
                  <a:pos x="6" y="7"/>
                </a:cxn>
                <a:cxn ang="0">
                  <a:pos x="8" y="7"/>
                </a:cxn>
                <a:cxn ang="0">
                  <a:pos x="12" y="7"/>
                </a:cxn>
                <a:cxn ang="0">
                  <a:pos x="13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0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12" y="1"/>
                </a:cxn>
                <a:cxn ang="0">
                  <a:pos x="14" y="4"/>
                </a:cxn>
                <a:cxn ang="0">
                  <a:pos x="14" y="5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9" y="11"/>
                </a:cxn>
                <a:cxn ang="0">
                  <a:pos x="9" y="10"/>
                </a:cxn>
                <a:cxn ang="0">
                  <a:pos x="7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5" y="13"/>
                </a:cxn>
                <a:cxn ang="0">
                  <a:pos x="7" y="13"/>
                </a:cxn>
              </a:cxnLst>
              <a:rect l="0" t="0" r="r" b="b"/>
              <a:pathLst>
                <a:path w="14" h="17">
                  <a:moveTo>
                    <a:pt x="14" y="5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5" y="5"/>
                    <a:pt x="5" y="6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7"/>
                    <a:pt x="8" y="7"/>
                  </a:cubicBezTo>
                  <a:cubicBezTo>
                    <a:pt x="10" y="7"/>
                    <a:pt x="11" y="7"/>
                    <a:pt x="12" y="7"/>
                  </a:cubicBezTo>
                  <a:cubicBezTo>
                    <a:pt x="13" y="8"/>
                    <a:pt x="13" y="9"/>
                    <a:pt x="13" y="11"/>
                  </a:cubicBezTo>
                  <a:cubicBezTo>
                    <a:pt x="13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3" y="16"/>
                    <a:pt x="2" y="15"/>
                  </a:cubicBezTo>
                  <a:cubicBezTo>
                    <a:pt x="1" y="15"/>
                    <a:pt x="0" y="13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10" y="0"/>
                    <a:pt x="12" y="0"/>
                    <a:pt x="12" y="1"/>
                  </a:cubicBezTo>
                  <a:cubicBezTo>
                    <a:pt x="13" y="2"/>
                    <a:pt x="14" y="3"/>
                    <a:pt x="14" y="4"/>
                  </a:cubicBezTo>
                  <a:lnTo>
                    <a:pt x="14" y="5"/>
                  </a:lnTo>
                  <a:close/>
                  <a:moveTo>
                    <a:pt x="7" y="13"/>
                  </a:move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2"/>
                    <a:pt x="9" y="11"/>
                  </a:cubicBezTo>
                  <a:cubicBezTo>
                    <a:pt x="9" y="11"/>
                    <a:pt x="9" y="10"/>
                    <a:pt x="9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2" name="Freeform 118"/>
            <p:cNvSpPr>
              <a:spLocks noEditPoints="1"/>
            </p:cNvSpPr>
            <p:nvPr/>
          </p:nvSpPr>
          <p:spPr bwMode="auto">
            <a:xfrm>
              <a:off x="4584" y="4134"/>
              <a:ext cx="35" cy="37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30" y="23"/>
                </a:cxn>
                <a:cxn ang="0">
                  <a:pos x="35" y="23"/>
                </a:cxn>
                <a:cxn ang="0">
                  <a:pos x="35" y="30"/>
                </a:cxn>
                <a:cxn ang="0">
                  <a:pos x="30" y="30"/>
                </a:cxn>
                <a:cxn ang="0">
                  <a:pos x="30" y="37"/>
                </a:cxn>
                <a:cxn ang="0">
                  <a:pos x="21" y="37"/>
                </a:cxn>
                <a:cxn ang="0">
                  <a:pos x="21" y="30"/>
                </a:cxn>
                <a:cxn ang="0">
                  <a:pos x="0" y="30"/>
                </a:cxn>
                <a:cxn ang="0">
                  <a:pos x="0" y="21"/>
                </a:cxn>
                <a:cxn ang="0">
                  <a:pos x="16" y="0"/>
                </a:cxn>
                <a:cxn ang="0">
                  <a:pos x="30" y="0"/>
                </a:cxn>
                <a:cxn ang="0">
                  <a:pos x="21" y="23"/>
                </a:cxn>
                <a:cxn ang="0">
                  <a:pos x="21" y="7"/>
                </a:cxn>
                <a:cxn ang="0">
                  <a:pos x="21" y="7"/>
                </a:cxn>
                <a:cxn ang="0">
                  <a:pos x="9" y="23"/>
                </a:cxn>
                <a:cxn ang="0">
                  <a:pos x="21" y="23"/>
                </a:cxn>
              </a:cxnLst>
              <a:rect l="0" t="0" r="r" b="b"/>
              <a:pathLst>
                <a:path w="35" h="37">
                  <a:moveTo>
                    <a:pt x="30" y="0"/>
                  </a:moveTo>
                  <a:lnTo>
                    <a:pt x="30" y="23"/>
                  </a:lnTo>
                  <a:lnTo>
                    <a:pt x="35" y="23"/>
                  </a:lnTo>
                  <a:lnTo>
                    <a:pt x="35" y="30"/>
                  </a:lnTo>
                  <a:lnTo>
                    <a:pt x="30" y="30"/>
                  </a:lnTo>
                  <a:lnTo>
                    <a:pt x="30" y="37"/>
                  </a:lnTo>
                  <a:lnTo>
                    <a:pt x="21" y="37"/>
                  </a:lnTo>
                  <a:lnTo>
                    <a:pt x="21" y="30"/>
                  </a:lnTo>
                  <a:lnTo>
                    <a:pt x="0" y="30"/>
                  </a:lnTo>
                  <a:lnTo>
                    <a:pt x="0" y="21"/>
                  </a:lnTo>
                  <a:lnTo>
                    <a:pt x="16" y="0"/>
                  </a:lnTo>
                  <a:lnTo>
                    <a:pt x="30" y="0"/>
                  </a:lnTo>
                  <a:close/>
                  <a:moveTo>
                    <a:pt x="21" y="23"/>
                  </a:moveTo>
                  <a:lnTo>
                    <a:pt x="21" y="7"/>
                  </a:lnTo>
                  <a:lnTo>
                    <a:pt x="21" y="7"/>
                  </a:lnTo>
                  <a:lnTo>
                    <a:pt x="9" y="23"/>
                  </a:lnTo>
                  <a:lnTo>
                    <a:pt x="21" y="2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3" name="Freeform 119"/>
            <p:cNvSpPr>
              <a:spLocks noEditPoints="1"/>
            </p:cNvSpPr>
            <p:nvPr/>
          </p:nvSpPr>
          <p:spPr bwMode="auto">
            <a:xfrm>
              <a:off x="4621" y="4134"/>
              <a:ext cx="32" cy="39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4" y="11"/>
                </a:cxn>
                <a:cxn ang="0">
                  <a:pos x="12" y="16"/>
                </a:cxn>
                <a:cxn ang="0">
                  <a:pos x="7" y="17"/>
                </a:cxn>
                <a:cxn ang="0">
                  <a:pos x="2" y="15"/>
                </a:cxn>
                <a:cxn ang="0">
                  <a:pos x="0" y="11"/>
                </a:cxn>
                <a:cxn ang="0">
                  <a:pos x="0" y="6"/>
                </a:cxn>
                <a:cxn ang="0">
                  <a:pos x="2" y="1"/>
                </a:cxn>
                <a:cxn ang="0">
                  <a:pos x="7" y="0"/>
                </a:cxn>
                <a:cxn ang="0">
                  <a:pos x="7" y="3"/>
                </a:cxn>
                <a:cxn ang="0">
                  <a:pos x="5" y="4"/>
                </a:cxn>
                <a:cxn ang="0">
                  <a:pos x="4" y="6"/>
                </a:cxn>
                <a:cxn ang="0">
                  <a:pos x="4" y="1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9" y="13"/>
                </a:cxn>
                <a:cxn ang="0">
                  <a:pos x="10" y="10"/>
                </a:cxn>
                <a:cxn ang="0">
                  <a:pos x="10" y="6"/>
                </a:cxn>
                <a:cxn ang="0">
                  <a:pos x="9" y="4"/>
                </a:cxn>
                <a:cxn ang="0">
                  <a:pos x="7" y="3"/>
                </a:cxn>
              </a:cxnLst>
              <a:rect l="0" t="0" r="r" b="b"/>
              <a:pathLst>
                <a:path w="14" h="17">
                  <a:moveTo>
                    <a:pt x="7" y="0"/>
                  </a:moveTo>
                  <a:cubicBezTo>
                    <a:pt x="9" y="0"/>
                    <a:pt x="11" y="0"/>
                    <a:pt x="12" y="1"/>
                  </a:cubicBezTo>
                  <a:cubicBezTo>
                    <a:pt x="13" y="2"/>
                    <a:pt x="14" y="3"/>
                    <a:pt x="14" y="6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3"/>
                    <a:pt x="13" y="15"/>
                    <a:pt x="12" y="16"/>
                  </a:cubicBezTo>
                  <a:cubicBezTo>
                    <a:pt x="11" y="16"/>
                    <a:pt x="9" y="17"/>
                    <a:pt x="7" y="17"/>
                  </a:cubicBezTo>
                  <a:cubicBezTo>
                    <a:pt x="4" y="17"/>
                    <a:pt x="2" y="16"/>
                    <a:pt x="2" y="15"/>
                  </a:cubicBezTo>
                  <a:cubicBezTo>
                    <a:pt x="1" y="14"/>
                    <a:pt x="0" y="13"/>
                    <a:pt x="0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1" y="2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lose/>
                  <a:moveTo>
                    <a:pt x="7" y="3"/>
                  </a:moveTo>
                  <a:cubicBezTo>
                    <a:pt x="6" y="3"/>
                    <a:pt x="5" y="3"/>
                    <a:pt x="5" y="4"/>
                  </a:cubicBezTo>
                  <a:cubicBezTo>
                    <a:pt x="5" y="4"/>
                    <a:pt x="4" y="5"/>
                    <a:pt x="4" y="6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5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3"/>
                    <a:pt x="8" y="3"/>
                    <a:pt x="7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4" name="Freeform 131"/>
            <p:cNvSpPr>
              <a:spLocks/>
            </p:cNvSpPr>
            <p:nvPr/>
          </p:nvSpPr>
          <p:spPr bwMode="auto">
            <a:xfrm>
              <a:off x="4820" y="4146"/>
              <a:ext cx="39" cy="25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3" y="2"/>
                </a:cxn>
                <a:cxn ang="0">
                  <a:pos x="5" y="0"/>
                </a:cxn>
                <a:cxn ang="0">
                  <a:pos x="6" y="0"/>
                </a:cxn>
                <a:cxn ang="0">
                  <a:pos x="9" y="0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6" y="1"/>
                </a:cxn>
                <a:cxn ang="0">
                  <a:pos x="17" y="4"/>
                </a:cxn>
                <a:cxn ang="0">
                  <a:pos x="17" y="11"/>
                </a:cxn>
                <a:cxn ang="0">
                  <a:pos x="14" y="11"/>
                </a:cxn>
                <a:cxn ang="0">
                  <a:pos x="14" y="5"/>
                </a:cxn>
                <a:cxn ang="0">
                  <a:pos x="13" y="3"/>
                </a:cxn>
                <a:cxn ang="0">
                  <a:pos x="12" y="3"/>
                </a:cxn>
                <a:cxn ang="0">
                  <a:pos x="11" y="3"/>
                </a:cxn>
                <a:cxn ang="0">
                  <a:pos x="10" y="5"/>
                </a:cxn>
                <a:cxn ang="0">
                  <a:pos x="10" y="11"/>
                </a:cxn>
                <a:cxn ang="0">
                  <a:pos x="7" y="11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3" y="5"/>
                </a:cxn>
                <a:cxn ang="0">
                  <a:pos x="3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3" y="0"/>
                </a:cxn>
              </a:cxnLst>
              <a:rect l="0" t="0" r="r" b="b"/>
              <a:pathLst>
                <a:path w="17" h="11">
                  <a:moveTo>
                    <a:pt x="3" y="0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4" y="0"/>
                    <a:pt x="5" y="0"/>
                  </a:cubicBezTo>
                  <a:cubicBezTo>
                    <a:pt x="5" y="0"/>
                    <a:pt x="6" y="0"/>
                    <a:pt x="6" y="0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9" y="1"/>
                    <a:pt x="10" y="1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5" y="0"/>
                    <a:pt x="16" y="0"/>
                    <a:pt x="16" y="1"/>
                  </a:cubicBezTo>
                  <a:cubicBezTo>
                    <a:pt x="17" y="1"/>
                    <a:pt x="17" y="2"/>
                    <a:pt x="17" y="4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4"/>
                    <a:pt x="14" y="4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5" name="Freeform 132"/>
            <p:cNvSpPr>
              <a:spLocks noEditPoints="1"/>
            </p:cNvSpPr>
            <p:nvPr/>
          </p:nvSpPr>
          <p:spPr bwMode="auto">
            <a:xfrm>
              <a:off x="4864" y="4146"/>
              <a:ext cx="25" cy="27"/>
            </a:xfrm>
            <a:custGeom>
              <a:avLst/>
              <a:gdLst/>
              <a:ahLst/>
              <a:cxnLst>
                <a:cxn ang="0">
                  <a:pos x="8" y="10"/>
                </a:cxn>
                <a:cxn ang="0">
                  <a:pos x="8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8" y="6"/>
                </a:cxn>
                <a:cxn ang="0">
                  <a:pos x="8" y="4"/>
                </a:cxn>
                <a:cxn ang="0">
                  <a:pos x="7" y="3"/>
                </a:cxn>
                <a:cxn ang="0">
                  <a:pos x="6" y="2"/>
                </a:cxn>
                <a:cxn ang="0">
                  <a:pos x="5" y="2"/>
                </a:cxn>
                <a:cxn ang="0">
                  <a:pos x="4" y="3"/>
                </a:cxn>
                <a:cxn ang="0">
                  <a:pos x="1" y="3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10"/>
                </a:cxn>
                <a:cxn ang="0">
                  <a:pos x="8" y="8"/>
                </a:cxn>
                <a:cxn ang="0">
                  <a:pos x="7" y="7"/>
                </a:cxn>
                <a:cxn ang="0">
                  <a:pos x="6" y="7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6" y="9"/>
                </a:cxn>
                <a:cxn ang="0">
                  <a:pos x="7" y="9"/>
                </a:cxn>
                <a:cxn ang="0">
                  <a:pos x="8" y="8"/>
                </a:cxn>
              </a:cxnLst>
              <a:rect l="0" t="0" r="r" b="b"/>
              <a:pathLst>
                <a:path w="11" h="12"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2" y="5"/>
                    <a:pt x="3" y="4"/>
                    <a:pt x="4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4" y="3"/>
                    <a:pt x="4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1"/>
                    <a:pt x="2" y="0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lnTo>
                    <a:pt x="8" y="10"/>
                  </a:lnTo>
                  <a:close/>
                  <a:moveTo>
                    <a:pt x="8" y="8"/>
                  </a:move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9"/>
                    <a:pt x="8" y="8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6" name="Freeform 133"/>
            <p:cNvSpPr>
              <a:spLocks noEditPoints="1"/>
            </p:cNvSpPr>
            <p:nvPr/>
          </p:nvSpPr>
          <p:spPr bwMode="auto">
            <a:xfrm>
              <a:off x="4896" y="4134"/>
              <a:ext cx="7" cy="37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7" y="0"/>
                </a:cxn>
                <a:cxn ang="0">
                  <a:pos x="7" y="12"/>
                </a:cxn>
                <a:cxn ang="0">
                  <a:pos x="7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7" y="12"/>
                </a:cxn>
              </a:cxnLst>
              <a:rect l="0" t="0" r="r" b="b"/>
              <a:pathLst>
                <a:path w="7" h="37">
                  <a:moveTo>
                    <a:pt x="7" y="0"/>
                  </a:moveTo>
                  <a:lnTo>
                    <a:pt x="7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7" y="0"/>
                  </a:lnTo>
                  <a:close/>
                  <a:moveTo>
                    <a:pt x="7" y="12"/>
                  </a:moveTo>
                  <a:lnTo>
                    <a:pt x="7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7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7" name="Rectangle 134"/>
            <p:cNvSpPr>
              <a:spLocks noChangeArrowheads="1"/>
            </p:cNvSpPr>
            <p:nvPr/>
          </p:nvSpPr>
          <p:spPr bwMode="auto">
            <a:xfrm>
              <a:off x="4910" y="4134"/>
              <a:ext cx="7" cy="3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8" name="Freeform 135"/>
            <p:cNvSpPr>
              <a:spLocks noEditPoints="1"/>
            </p:cNvSpPr>
            <p:nvPr/>
          </p:nvSpPr>
          <p:spPr bwMode="auto">
            <a:xfrm>
              <a:off x="4922" y="4134"/>
              <a:ext cx="36" cy="39"/>
            </a:xfrm>
            <a:custGeom>
              <a:avLst/>
              <a:gdLst/>
              <a:ahLst/>
              <a:cxnLst>
                <a:cxn ang="0">
                  <a:pos x="10" y="5"/>
                </a:cxn>
                <a:cxn ang="0">
                  <a:pos x="10" y="4"/>
                </a:cxn>
                <a:cxn ang="0">
                  <a:pos x="12" y="4"/>
                </a:cxn>
                <a:cxn ang="0">
                  <a:pos x="11" y="11"/>
                </a:cxn>
                <a:cxn ang="0">
                  <a:pos x="11" y="11"/>
                </a:cxn>
                <a:cxn ang="0">
                  <a:pos x="12" y="11"/>
                </a:cxn>
                <a:cxn ang="0">
                  <a:pos x="13" y="10"/>
                </a:cxn>
                <a:cxn ang="0">
                  <a:pos x="14" y="7"/>
                </a:cxn>
                <a:cxn ang="0">
                  <a:pos x="12" y="3"/>
                </a:cxn>
                <a:cxn ang="0">
                  <a:pos x="8" y="2"/>
                </a:cxn>
                <a:cxn ang="0">
                  <a:pos x="4" y="4"/>
                </a:cxn>
                <a:cxn ang="0">
                  <a:pos x="2" y="8"/>
                </a:cxn>
                <a:cxn ang="0">
                  <a:pos x="4" y="13"/>
                </a:cxn>
                <a:cxn ang="0">
                  <a:pos x="8" y="15"/>
                </a:cxn>
                <a:cxn ang="0">
                  <a:pos x="11" y="14"/>
                </a:cxn>
                <a:cxn ang="0">
                  <a:pos x="12" y="13"/>
                </a:cxn>
                <a:cxn ang="0">
                  <a:pos x="15" y="13"/>
                </a:cxn>
                <a:cxn ang="0">
                  <a:pos x="12" y="16"/>
                </a:cxn>
                <a:cxn ang="0">
                  <a:pos x="8" y="17"/>
                </a:cxn>
                <a:cxn ang="0">
                  <a:pos x="2" y="14"/>
                </a:cxn>
                <a:cxn ang="0">
                  <a:pos x="0" y="8"/>
                </a:cxn>
                <a:cxn ang="0">
                  <a:pos x="2" y="2"/>
                </a:cxn>
                <a:cxn ang="0">
                  <a:pos x="8" y="0"/>
                </a:cxn>
                <a:cxn ang="0">
                  <a:pos x="13" y="2"/>
                </a:cxn>
                <a:cxn ang="0">
                  <a:pos x="16" y="7"/>
                </a:cxn>
                <a:cxn ang="0">
                  <a:pos x="14" y="11"/>
                </a:cxn>
                <a:cxn ang="0">
                  <a:pos x="10" y="13"/>
                </a:cxn>
                <a:cxn ang="0">
                  <a:pos x="9" y="13"/>
                </a:cxn>
                <a:cxn ang="0">
                  <a:pos x="9" y="12"/>
                </a:cxn>
                <a:cxn ang="0">
                  <a:pos x="9" y="12"/>
                </a:cxn>
                <a:cxn ang="0">
                  <a:pos x="7" y="13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4" y="6"/>
                </a:cxn>
                <a:cxn ang="0">
                  <a:pos x="7" y="4"/>
                </a:cxn>
                <a:cxn ang="0">
                  <a:pos x="9" y="4"/>
                </a:cxn>
                <a:cxn ang="0">
                  <a:pos x="10" y="5"/>
                </a:cxn>
                <a:cxn ang="0">
                  <a:pos x="6" y="9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9" y="10"/>
                </a:cxn>
                <a:cxn ang="0">
                  <a:pos x="10" y="8"/>
                </a:cxn>
                <a:cxn ang="0">
                  <a:pos x="9" y="7"/>
                </a:cxn>
                <a:cxn ang="0">
                  <a:pos x="8" y="6"/>
                </a:cxn>
                <a:cxn ang="0">
                  <a:pos x="6" y="7"/>
                </a:cxn>
                <a:cxn ang="0">
                  <a:pos x="6" y="9"/>
                </a:cxn>
              </a:cxnLst>
              <a:rect l="0" t="0" r="r" b="b"/>
              <a:pathLst>
                <a:path w="16" h="17">
                  <a:moveTo>
                    <a:pt x="10" y="5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3" y="11"/>
                    <a:pt x="13" y="10"/>
                  </a:cubicBezTo>
                  <a:cubicBezTo>
                    <a:pt x="14" y="10"/>
                    <a:pt x="14" y="9"/>
                    <a:pt x="14" y="7"/>
                  </a:cubicBezTo>
                  <a:cubicBezTo>
                    <a:pt x="14" y="6"/>
                    <a:pt x="13" y="4"/>
                    <a:pt x="12" y="3"/>
                  </a:cubicBezTo>
                  <a:cubicBezTo>
                    <a:pt x="11" y="2"/>
                    <a:pt x="10" y="2"/>
                    <a:pt x="8" y="2"/>
                  </a:cubicBezTo>
                  <a:cubicBezTo>
                    <a:pt x="6" y="2"/>
                    <a:pt x="5" y="2"/>
                    <a:pt x="4" y="4"/>
                  </a:cubicBezTo>
                  <a:cubicBezTo>
                    <a:pt x="2" y="5"/>
                    <a:pt x="2" y="6"/>
                    <a:pt x="2" y="8"/>
                  </a:cubicBezTo>
                  <a:cubicBezTo>
                    <a:pt x="2" y="10"/>
                    <a:pt x="2" y="12"/>
                    <a:pt x="4" y="13"/>
                  </a:cubicBezTo>
                  <a:cubicBezTo>
                    <a:pt x="5" y="14"/>
                    <a:pt x="6" y="15"/>
                    <a:pt x="8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2" y="14"/>
                    <a:pt x="12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3" y="15"/>
                    <a:pt x="12" y="16"/>
                  </a:cubicBezTo>
                  <a:cubicBezTo>
                    <a:pt x="11" y="16"/>
                    <a:pt x="9" y="17"/>
                    <a:pt x="8" y="17"/>
                  </a:cubicBezTo>
                  <a:cubicBezTo>
                    <a:pt x="6" y="17"/>
                    <a:pt x="4" y="16"/>
                    <a:pt x="2" y="14"/>
                  </a:cubicBezTo>
                  <a:cubicBezTo>
                    <a:pt x="0" y="13"/>
                    <a:pt x="0" y="11"/>
                    <a:pt x="0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4" y="1"/>
                    <a:pt x="6" y="0"/>
                    <a:pt x="8" y="0"/>
                  </a:cubicBezTo>
                  <a:cubicBezTo>
                    <a:pt x="10" y="0"/>
                    <a:pt x="12" y="1"/>
                    <a:pt x="13" y="2"/>
                  </a:cubicBezTo>
                  <a:cubicBezTo>
                    <a:pt x="15" y="3"/>
                    <a:pt x="16" y="5"/>
                    <a:pt x="16" y="7"/>
                  </a:cubicBezTo>
                  <a:cubicBezTo>
                    <a:pt x="16" y="8"/>
                    <a:pt x="15" y="10"/>
                    <a:pt x="14" y="11"/>
                  </a:cubicBezTo>
                  <a:cubicBezTo>
                    <a:pt x="13" y="12"/>
                    <a:pt x="12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5" y="13"/>
                    <a:pt x="4" y="12"/>
                  </a:cubicBezTo>
                  <a:cubicBezTo>
                    <a:pt x="3" y="11"/>
                    <a:pt x="3" y="10"/>
                    <a:pt x="3" y="9"/>
                  </a:cubicBezTo>
                  <a:cubicBezTo>
                    <a:pt x="3" y="8"/>
                    <a:pt x="3" y="7"/>
                    <a:pt x="4" y="6"/>
                  </a:cubicBezTo>
                  <a:cubicBezTo>
                    <a:pt x="5" y="5"/>
                    <a:pt x="6" y="4"/>
                    <a:pt x="7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5"/>
                    <a:pt x="10" y="5"/>
                    <a:pt x="10" y="5"/>
                  </a:cubicBezTo>
                  <a:close/>
                  <a:moveTo>
                    <a:pt x="6" y="9"/>
                  </a:moveTo>
                  <a:cubicBezTo>
                    <a:pt x="6" y="9"/>
                    <a:pt x="6" y="10"/>
                    <a:pt x="6" y="10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8" y="11"/>
                    <a:pt x="9" y="10"/>
                    <a:pt x="9" y="10"/>
                  </a:cubicBezTo>
                  <a:cubicBezTo>
                    <a:pt x="9" y="9"/>
                    <a:pt x="10" y="9"/>
                    <a:pt x="10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39" name="Freeform 136"/>
            <p:cNvSpPr>
              <a:spLocks noEditPoints="1"/>
            </p:cNvSpPr>
            <p:nvPr/>
          </p:nvSpPr>
          <p:spPr bwMode="auto">
            <a:xfrm>
              <a:off x="4961" y="4146"/>
              <a:ext cx="25" cy="27"/>
            </a:xfrm>
            <a:custGeom>
              <a:avLst/>
              <a:gdLst/>
              <a:ahLst/>
              <a:cxnLst>
                <a:cxn ang="0">
                  <a:pos x="7" y="10"/>
                </a:cxn>
                <a:cxn ang="0">
                  <a:pos x="7" y="10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1" y="5"/>
                </a:cxn>
                <a:cxn ang="0">
                  <a:pos x="4" y="4"/>
                </a:cxn>
                <a:cxn ang="0">
                  <a:pos x="6" y="5"/>
                </a:cxn>
                <a:cxn ang="0">
                  <a:pos x="7" y="6"/>
                </a:cxn>
                <a:cxn ang="0">
                  <a:pos x="7" y="6"/>
                </a:cxn>
                <a:cxn ang="0">
                  <a:pos x="7" y="4"/>
                </a:cxn>
                <a:cxn ang="0">
                  <a:pos x="7" y="3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4" y="3"/>
                </a:cxn>
                <a:cxn ang="0">
                  <a:pos x="0" y="3"/>
                </a:cxn>
                <a:cxn ang="0">
                  <a:pos x="2" y="0"/>
                </a:cxn>
                <a:cxn ang="0">
                  <a:pos x="5" y="0"/>
                </a:cxn>
                <a:cxn ang="0">
                  <a:pos x="10" y="1"/>
                </a:cxn>
                <a:cxn ang="0">
                  <a:pos x="11" y="4"/>
                </a:cxn>
                <a:cxn ang="0">
                  <a:pos x="11" y="11"/>
                </a:cxn>
                <a:cxn ang="0">
                  <a:pos x="7" y="11"/>
                </a:cxn>
                <a:cxn ang="0">
                  <a:pos x="7" y="10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7"/>
                </a:cxn>
                <a:cxn ang="0">
                  <a:pos x="3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</a:cxnLst>
              <a:rect l="0" t="0" r="r" b="b"/>
              <a:pathLst>
                <a:path w="11" h="12"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2" y="12"/>
                    <a:pt x="1" y="11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0" y="7"/>
                    <a:pt x="0" y="6"/>
                    <a:pt x="1" y="5"/>
                  </a:cubicBezTo>
                  <a:cubicBezTo>
                    <a:pt x="1" y="5"/>
                    <a:pt x="2" y="4"/>
                    <a:pt x="4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6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7" y="0"/>
                    <a:pt x="9" y="0"/>
                    <a:pt x="10" y="1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7" y="10"/>
                  </a:lnTo>
                  <a:close/>
                  <a:moveTo>
                    <a:pt x="7" y="8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0" name="Freeform 137"/>
            <p:cNvSpPr>
              <a:spLocks noEditPoints="1"/>
            </p:cNvSpPr>
            <p:nvPr/>
          </p:nvSpPr>
          <p:spPr bwMode="auto">
            <a:xfrm>
              <a:off x="4991" y="4134"/>
              <a:ext cx="25" cy="39"/>
            </a:xfrm>
            <a:custGeom>
              <a:avLst/>
              <a:gdLst/>
              <a:ahLst/>
              <a:cxnLst>
                <a:cxn ang="0">
                  <a:pos x="7" y="7"/>
                </a:cxn>
                <a:cxn ang="0">
                  <a:pos x="7" y="0"/>
                </a:cxn>
                <a:cxn ang="0">
                  <a:pos x="11" y="0"/>
                </a:cxn>
                <a:cxn ang="0">
                  <a:pos x="11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7" y="14"/>
                </a:cxn>
                <a:cxn ang="0">
                  <a:pos x="6" y="16"/>
                </a:cxn>
                <a:cxn ang="0">
                  <a:pos x="4" y="17"/>
                </a:cxn>
                <a:cxn ang="0">
                  <a:pos x="1" y="16"/>
                </a:cxn>
                <a:cxn ang="0">
                  <a:pos x="0" y="12"/>
                </a:cxn>
                <a:cxn ang="0">
                  <a:pos x="0" y="10"/>
                </a:cxn>
                <a:cxn ang="0">
                  <a:pos x="1" y="6"/>
                </a:cxn>
                <a:cxn ang="0">
                  <a:pos x="4" y="5"/>
                </a:cxn>
                <a:cxn ang="0">
                  <a:pos x="6" y="5"/>
                </a:cxn>
                <a:cxn ang="0">
                  <a:pos x="7" y="7"/>
                </a:cxn>
                <a:cxn ang="0">
                  <a:pos x="7" y="11"/>
                </a:cxn>
                <a:cxn ang="0">
                  <a:pos x="7" y="8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4" y="11"/>
                </a:cxn>
                <a:cxn ang="0">
                  <a:pos x="4" y="13"/>
                </a:cxn>
                <a:cxn ang="0">
                  <a:pos x="5" y="14"/>
                </a:cxn>
                <a:cxn ang="0">
                  <a:pos x="7" y="13"/>
                </a:cxn>
                <a:cxn ang="0">
                  <a:pos x="7" y="11"/>
                </a:cxn>
              </a:cxnLst>
              <a:rect l="0" t="0" r="r" b="b"/>
              <a:pathLst>
                <a:path w="11" h="17">
                  <a:moveTo>
                    <a:pt x="7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5" y="17"/>
                    <a:pt x="4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0" y="15"/>
                    <a:pt x="0" y="14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5"/>
                    <a:pt x="3" y="5"/>
                    <a:pt x="4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5"/>
                    <a:pt x="7" y="6"/>
                    <a:pt x="7" y="7"/>
                  </a:cubicBezTo>
                  <a:close/>
                  <a:moveTo>
                    <a:pt x="7" y="11"/>
                  </a:move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1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1" name="Freeform 138"/>
            <p:cNvSpPr>
              <a:spLocks/>
            </p:cNvSpPr>
            <p:nvPr/>
          </p:nvSpPr>
          <p:spPr bwMode="auto">
            <a:xfrm>
              <a:off x="5019" y="4146"/>
              <a:ext cx="27" cy="25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20" y="25"/>
                </a:cxn>
                <a:cxn ang="0">
                  <a:pos x="7" y="25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13" y="20"/>
                </a:cxn>
                <a:cxn ang="0">
                  <a:pos x="13" y="20"/>
                </a:cxn>
                <a:cxn ang="0">
                  <a:pos x="18" y="0"/>
                </a:cxn>
                <a:cxn ang="0">
                  <a:pos x="27" y="0"/>
                </a:cxn>
              </a:cxnLst>
              <a:rect l="0" t="0" r="r" b="b"/>
              <a:pathLst>
                <a:path w="27" h="25">
                  <a:moveTo>
                    <a:pt x="27" y="0"/>
                  </a:moveTo>
                  <a:lnTo>
                    <a:pt x="20" y="25"/>
                  </a:lnTo>
                  <a:lnTo>
                    <a:pt x="7" y="25"/>
                  </a:lnTo>
                  <a:lnTo>
                    <a:pt x="0" y="0"/>
                  </a:lnTo>
                  <a:lnTo>
                    <a:pt x="9" y="0"/>
                  </a:lnTo>
                  <a:lnTo>
                    <a:pt x="13" y="20"/>
                  </a:lnTo>
                  <a:lnTo>
                    <a:pt x="13" y="20"/>
                  </a:lnTo>
                  <a:lnTo>
                    <a:pt x="18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2" name="Freeform 139"/>
            <p:cNvSpPr>
              <a:spLocks noEditPoints="1"/>
            </p:cNvSpPr>
            <p:nvPr/>
          </p:nvSpPr>
          <p:spPr bwMode="auto">
            <a:xfrm>
              <a:off x="5049" y="4134"/>
              <a:ext cx="9" cy="37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9" y="7"/>
                </a:cxn>
                <a:cxn ang="0">
                  <a:pos x="0" y="7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12"/>
                </a:cxn>
                <a:cxn ang="0">
                  <a:pos x="9" y="37"/>
                </a:cxn>
                <a:cxn ang="0">
                  <a:pos x="0" y="37"/>
                </a:cxn>
                <a:cxn ang="0">
                  <a:pos x="0" y="12"/>
                </a:cxn>
                <a:cxn ang="0">
                  <a:pos x="9" y="12"/>
                </a:cxn>
              </a:cxnLst>
              <a:rect l="0" t="0" r="r" b="b"/>
              <a:pathLst>
                <a:path w="9" h="37">
                  <a:moveTo>
                    <a:pt x="9" y="0"/>
                  </a:moveTo>
                  <a:lnTo>
                    <a:pt x="9" y="7"/>
                  </a:lnTo>
                  <a:lnTo>
                    <a:pt x="0" y="7"/>
                  </a:lnTo>
                  <a:lnTo>
                    <a:pt x="0" y="0"/>
                  </a:lnTo>
                  <a:lnTo>
                    <a:pt x="9" y="0"/>
                  </a:lnTo>
                  <a:close/>
                  <a:moveTo>
                    <a:pt x="9" y="12"/>
                  </a:moveTo>
                  <a:lnTo>
                    <a:pt x="9" y="37"/>
                  </a:lnTo>
                  <a:lnTo>
                    <a:pt x="0" y="37"/>
                  </a:lnTo>
                  <a:lnTo>
                    <a:pt x="0" y="12"/>
                  </a:lnTo>
                  <a:lnTo>
                    <a:pt x="9" y="1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3" name="Freeform 140"/>
            <p:cNvSpPr>
              <a:spLocks/>
            </p:cNvSpPr>
            <p:nvPr/>
          </p:nvSpPr>
          <p:spPr bwMode="auto">
            <a:xfrm>
              <a:off x="5063" y="4146"/>
              <a:ext cx="25" cy="27"/>
            </a:xfrm>
            <a:custGeom>
              <a:avLst/>
              <a:gdLst/>
              <a:ahLst/>
              <a:cxnLst>
                <a:cxn ang="0">
                  <a:pos x="10" y="3"/>
                </a:cxn>
                <a:cxn ang="0">
                  <a:pos x="7" y="3"/>
                </a:cxn>
                <a:cxn ang="0">
                  <a:pos x="7" y="2"/>
                </a:cxn>
                <a:cxn ang="0">
                  <a:pos x="5" y="2"/>
                </a:cxn>
                <a:cxn ang="0">
                  <a:pos x="4" y="2"/>
                </a:cxn>
                <a:cxn ang="0">
                  <a:pos x="3" y="3"/>
                </a:cxn>
                <a:cxn ang="0">
                  <a:pos x="4" y="4"/>
                </a:cxn>
                <a:cxn ang="0">
                  <a:pos x="5" y="4"/>
                </a:cxn>
                <a:cxn ang="0">
                  <a:pos x="10" y="5"/>
                </a:cxn>
                <a:cxn ang="0">
                  <a:pos x="11" y="8"/>
                </a:cxn>
                <a:cxn ang="0">
                  <a:pos x="10" y="11"/>
                </a:cxn>
                <a:cxn ang="0">
                  <a:pos x="5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4" y="8"/>
                </a:cxn>
                <a:cxn ang="0">
                  <a:pos x="4" y="9"/>
                </a:cxn>
                <a:cxn ang="0">
                  <a:pos x="5" y="9"/>
                </a:cxn>
                <a:cxn ang="0">
                  <a:pos x="7" y="9"/>
                </a:cxn>
                <a:cxn ang="0">
                  <a:pos x="7" y="8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1" y="6"/>
                </a:cxn>
                <a:cxn ang="0">
                  <a:pos x="0" y="4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1"/>
                </a:cxn>
                <a:cxn ang="0">
                  <a:pos x="10" y="3"/>
                </a:cxn>
              </a:cxnLst>
              <a:rect l="0" t="0" r="r" b="b"/>
              <a:pathLst>
                <a:path w="11" h="12">
                  <a:moveTo>
                    <a:pt x="10" y="3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3"/>
                    <a:pt x="3" y="3"/>
                    <a:pt x="3" y="3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7" y="4"/>
                    <a:pt x="9" y="4"/>
                    <a:pt x="10" y="5"/>
                  </a:cubicBezTo>
                  <a:cubicBezTo>
                    <a:pt x="11" y="5"/>
                    <a:pt x="11" y="6"/>
                    <a:pt x="11" y="8"/>
                  </a:cubicBezTo>
                  <a:cubicBezTo>
                    <a:pt x="11" y="9"/>
                    <a:pt x="11" y="10"/>
                    <a:pt x="10" y="11"/>
                  </a:cubicBezTo>
                  <a:cubicBezTo>
                    <a:pt x="9" y="11"/>
                    <a:pt x="8" y="12"/>
                    <a:pt x="5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0" y="11"/>
                    <a:pt x="0" y="10"/>
                    <a:pt x="0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2"/>
                    <a:pt x="0" y="1"/>
                    <a:pt x="1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7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4" name="Rectangle 141"/>
            <p:cNvSpPr>
              <a:spLocks noChangeArrowheads="1"/>
            </p:cNvSpPr>
            <p:nvPr/>
          </p:nvSpPr>
          <p:spPr bwMode="auto">
            <a:xfrm>
              <a:off x="5093" y="4164"/>
              <a:ext cx="9" cy="7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5" name="Freeform 142"/>
            <p:cNvSpPr>
              <a:spLocks/>
            </p:cNvSpPr>
            <p:nvPr/>
          </p:nvSpPr>
          <p:spPr bwMode="auto">
            <a:xfrm>
              <a:off x="5109" y="4146"/>
              <a:ext cx="23" cy="25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4" y="2"/>
                </a:cxn>
                <a:cxn ang="0">
                  <a:pos x="5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4"/>
                </a:cxn>
                <a:cxn ang="0">
                  <a:pos x="10" y="5"/>
                </a:cxn>
                <a:cxn ang="0">
                  <a:pos x="7" y="5"/>
                </a:cxn>
                <a:cxn ang="0">
                  <a:pos x="7" y="4"/>
                </a:cxn>
                <a:cxn ang="0">
                  <a:pos x="6" y="3"/>
                </a:cxn>
                <a:cxn ang="0">
                  <a:pos x="5" y="3"/>
                </a:cxn>
                <a:cxn ang="0">
                  <a:pos x="4" y="3"/>
                </a:cxn>
                <a:cxn ang="0">
                  <a:pos x="4" y="5"/>
                </a:cxn>
                <a:cxn ang="0">
                  <a:pos x="4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4" y="0"/>
                </a:cxn>
              </a:cxnLst>
              <a:rect l="0" t="0" r="r" b="b"/>
              <a:pathLst>
                <a:path w="10" h="11">
                  <a:moveTo>
                    <a:pt x="4" y="0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5" y="1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3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  <p:sp>
          <p:nvSpPr>
            <p:cNvPr id="146" name="Freeform 143"/>
            <p:cNvSpPr>
              <a:spLocks/>
            </p:cNvSpPr>
            <p:nvPr/>
          </p:nvSpPr>
          <p:spPr bwMode="auto">
            <a:xfrm>
              <a:off x="5134" y="4146"/>
              <a:ext cx="26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0"/>
                </a:cxn>
                <a:cxn ang="0">
                  <a:pos x="4" y="7"/>
                </a:cxn>
                <a:cxn ang="0">
                  <a:pos x="4" y="8"/>
                </a:cxn>
                <a:cxn ang="0">
                  <a:pos x="6" y="9"/>
                </a:cxn>
                <a:cxn ang="0">
                  <a:pos x="7" y="8"/>
                </a:cxn>
                <a:cxn ang="0">
                  <a:pos x="8" y="7"/>
                </a:cxn>
                <a:cxn ang="0">
                  <a:pos x="8" y="0"/>
                </a:cxn>
                <a:cxn ang="0">
                  <a:pos x="11" y="0"/>
                </a:cxn>
                <a:cxn ang="0">
                  <a:pos x="11" y="11"/>
                </a:cxn>
                <a:cxn ang="0">
                  <a:pos x="8" y="11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6" y="11"/>
                </a:cxn>
                <a:cxn ang="0">
                  <a:pos x="4" y="12"/>
                </a:cxn>
                <a:cxn ang="0">
                  <a:pos x="1" y="11"/>
                </a:cxn>
                <a:cxn ang="0">
                  <a:pos x="0" y="8"/>
                </a:cxn>
                <a:cxn ang="0">
                  <a:pos x="0" y="0"/>
                </a:cxn>
              </a:cxnLst>
              <a:rect l="0" t="0" r="r" b="b"/>
              <a:pathLst>
                <a:path w="11" h="12">
                  <a:moveTo>
                    <a:pt x="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7" y="9"/>
                    <a:pt x="7" y="8"/>
                  </a:cubicBezTo>
                  <a:cubicBezTo>
                    <a:pt x="7" y="8"/>
                    <a:pt x="8" y="8"/>
                    <a:pt x="8" y="7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5" y="12"/>
                    <a:pt x="4" y="12"/>
                  </a:cubicBezTo>
                  <a:cubicBezTo>
                    <a:pt x="3" y="12"/>
                    <a:pt x="2" y="11"/>
                    <a:pt x="1" y="11"/>
                  </a:cubicBezTo>
                  <a:cubicBezTo>
                    <a:pt x="1" y="10"/>
                    <a:pt x="0" y="9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 dirty="0">
                <a:solidFill>
                  <a:prstClr val="black"/>
                </a:solidFill>
              </a:endParaRPr>
            </a:p>
          </p:txBody>
        </p:sp>
      </p:grpSp>
      <p:sp>
        <p:nvSpPr>
          <p:cNvPr id="108548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08550" name="Rectangle 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7" name="Rectangle 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75" name="Скругленный прямоугольник 174"/>
          <p:cNvSpPr/>
          <p:nvPr/>
        </p:nvSpPr>
        <p:spPr>
          <a:xfrm>
            <a:off x="97841" y="4540681"/>
            <a:ext cx="3000396" cy="1759466"/>
          </a:xfrm>
          <a:prstGeom prst="round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Новости рознично й торговли пищевой промышленности, сельского хозяйства</a:t>
            </a:r>
            <a:endParaRPr lang="ru-RU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76" name="Скругленный прямоугольник 175"/>
          <p:cNvSpPr/>
          <p:nvPr/>
        </p:nvSpPr>
        <p:spPr>
          <a:xfrm>
            <a:off x="3181561" y="4540681"/>
            <a:ext cx="2880320" cy="1759466"/>
          </a:xfrm>
          <a:prstGeom prst="round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Оперативная </a:t>
            </a:r>
            <a:r>
              <a:rPr lang="ru-RU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и аналитическая информация </a:t>
            </a:r>
            <a:r>
              <a:rPr lang="ru-RU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по актуальным </a:t>
            </a:r>
            <a:r>
              <a:rPr lang="ru-RU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вопросам</a:t>
            </a:r>
            <a:endParaRPr lang="ru-RU" b="1" i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81" name="Скругленный прямоугольник 180"/>
          <p:cNvSpPr/>
          <p:nvPr/>
        </p:nvSpPr>
        <p:spPr>
          <a:xfrm>
            <a:off x="6139884" y="4528477"/>
            <a:ext cx="2952328" cy="1771670"/>
          </a:xfrm>
          <a:prstGeom prst="round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16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Мероприятия, интервью, презентации специалистов ИА "</a:t>
            </a:r>
            <a:r>
              <a:rPr lang="en-US" sz="16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INFOLine</a:t>
            </a:r>
            <a:r>
              <a:rPr lang="ru-RU" sz="1600" b="1" dirty="0" smtClean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", новые продукты в сфере розничной торговли</a:t>
            </a:r>
          </a:p>
        </p:txBody>
      </p:sp>
      <p:sp>
        <p:nvSpPr>
          <p:cNvPr id="183" name="Скругленный прямоугольник 182"/>
          <p:cNvSpPr/>
          <p:nvPr/>
        </p:nvSpPr>
        <p:spPr>
          <a:xfrm>
            <a:off x="251520" y="1214422"/>
            <a:ext cx="8712968" cy="558394"/>
          </a:xfrm>
          <a:prstGeom prst="roundRect">
            <a:avLst>
              <a:gd name="adj" fmla="val 16896"/>
            </a:avLst>
          </a:prstGeom>
          <a:solidFill>
            <a:srgbClr val="30308A"/>
          </a:solidFill>
          <a:ln w="12700">
            <a:solidFill>
              <a:srgbClr val="30308A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spcBef>
                <a:spcPts val="600"/>
              </a:spcBef>
              <a:spcAft>
                <a:spcPts val="600"/>
              </a:spcAft>
            </a:pPr>
            <a:r>
              <a:rPr lang="ru-RU" sz="2400" b="1" dirty="0" smtClean="0">
                <a:solidFill>
                  <a:prstClr val="white"/>
                </a:solidFill>
                <a:latin typeface="Arial" charset="0"/>
                <a:cs typeface="Times New Roman" pitchFamily="18" charset="0"/>
              </a:rPr>
              <a:t>Основные события в розничной торговле</a:t>
            </a:r>
          </a:p>
        </p:txBody>
      </p:sp>
      <p:pic>
        <p:nvPicPr>
          <p:cNvPr id="184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859688" y="3423318"/>
            <a:ext cx="1224527" cy="9845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90" name="Штриховая стрелка вправо 189"/>
          <p:cNvSpPr/>
          <p:nvPr/>
        </p:nvSpPr>
        <p:spPr>
          <a:xfrm rot="5400000">
            <a:off x="4099662" y="2164577"/>
            <a:ext cx="944675" cy="288032"/>
          </a:xfrm>
          <a:prstGeom prst="stripedRightArrow">
            <a:avLst>
              <a:gd name="adj1" fmla="val 50000"/>
              <a:gd name="adj2" fmla="val 36869"/>
            </a:avLst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91" name="Выгнутая вниз стрелка 190"/>
          <p:cNvSpPr/>
          <p:nvPr/>
        </p:nvSpPr>
        <p:spPr>
          <a:xfrm rot="18686748" flipH="1">
            <a:off x="2606009" y="2177781"/>
            <a:ext cx="1067485" cy="405441"/>
          </a:xfrm>
          <a:prstGeom prst="curvedUp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92" name="Выгнутая вниз стрелка 191"/>
          <p:cNvSpPr/>
          <p:nvPr/>
        </p:nvSpPr>
        <p:spPr>
          <a:xfrm rot="3711658">
            <a:off x="5561092" y="2200523"/>
            <a:ext cx="1055119" cy="405441"/>
          </a:xfrm>
          <a:prstGeom prst="curvedUpArrow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173261" y="1792102"/>
            <a:ext cx="2643818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Важнейшие события, способные оказать влияние на розничную торговлю </a:t>
            </a:r>
            <a:r>
              <a:rPr lang="en-US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FMCG</a:t>
            </a:r>
            <a:r>
              <a:rPr lang="ru-RU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 России</a:t>
            </a:r>
          </a:p>
        </p:txBody>
      </p:sp>
      <p:sp>
        <p:nvSpPr>
          <p:cNvPr id="194" name="Прямоугольник 193"/>
          <p:cNvSpPr/>
          <p:nvPr/>
        </p:nvSpPr>
        <p:spPr>
          <a:xfrm>
            <a:off x="6348172" y="1797871"/>
            <a:ext cx="269979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b="1" dirty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Деятельность специалистов ИА "INFOLine"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4204660" y="2832900"/>
            <a:ext cx="7248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b="1" dirty="0" smtClean="0">
                <a:solidFill>
                  <a:srgbClr val="386294"/>
                </a:solidFill>
                <a:latin typeface="Arial" pitchFamily="34" charset="0"/>
                <a:cs typeface="Arial" pitchFamily="34" charset="0"/>
              </a:rPr>
              <a:t>Кейс</a:t>
            </a:r>
            <a:endParaRPr lang="ru-RU" b="1" dirty="0">
              <a:solidFill>
                <a:srgbClr val="386294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9938" name="i-main-pic" descr="Картинка 1 из 61299">
            <a:hlinkClick r:id="rId5"/>
          </p:cNvPr>
          <p:cNvPicPr>
            <a:picLocks noChangeAspect="1" noChangeArrowheads="1"/>
          </p:cNvPicPr>
          <p:nvPr/>
        </p:nvPicPr>
        <p:blipFill>
          <a:blip r:embed="rId6" r:link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365" y="3457684"/>
            <a:ext cx="1313370" cy="986113"/>
          </a:xfrm>
          <a:prstGeom prst="rect">
            <a:avLst/>
          </a:prstGeom>
          <a:noFill/>
          <a:ln>
            <a:noFill/>
          </a:ln>
          <a:effectLst>
            <a:outerShdw dist="107763" dir="13500000" algn="ctr" rotWithShape="0">
              <a:srgbClr val="808080">
                <a:alpha val="50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63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39" name="Picture 3" descr="logo_INFOLine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91746" y="2763774"/>
            <a:ext cx="2262050" cy="5383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940" name="Picture 4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71933" y="3413927"/>
            <a:ext cx="877888" cy="9939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941" name="Picture 5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94173" y="3413928"/>
            <a:ext cx="794061" cy="99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7677364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5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9532</TotalTime>
  <Words>1283</Words>
  <Application>Microsoft Office PowerPoint</Application>
  <PresentationFormat>Экран (4:3)</PresentationFormat>
  <Paragraphs>250</Paragraphs>
  <Slides>16</Slides>
  <Notes>10</Notes>
  <HiddenSlides>0</HiddenSlides>
  <MMClips>0</MMClips>
  <ScaleCrop>false</ScaleCrop>
  <HeadingPairs>
    <vt:vector size="6" baseType="variant">
      <vt:variant>
        <vt:lpstr>Тема</vt:lpstr>
      </vt:variant>
      <vt:variant>
        <vt:i4>6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3" baseType="lpstr">
      <vt:lpstr>Тема Office</vt:lpstr>
      <vt:lpstr>1_Тема Office</vt:lpstr>
      <vt:lpstr>3_Тема Office</vt:lpstr>
      <vt:lpstr>2_Тема Office</vt:lpstr>
      <vt:lpstr>4_Тема Office</vt:lpstr>
      <vt:lpstr>5_Тема Office</vt:lpstr>
      <vt:lpstr>Точечный рисунок</vt:lpstr>
      <vt:lpstr>Презентация PowerPoint</vt:lpstr>
      <vt:lpstr>Презентация PowerPoint</vt:lpstr>
      <vt:lpstr>Презентация PowerPoint</vt:lpstr>
      <vt:lpstr>Презентация PowerPoint</vt:lpstr>
      <vt:lpstr>Краткая характеристика Обзора</vt:lpstr>
      <vt:lpstr>Структура обзора включает  4 основных раздела</vt:lpstr>
      <vt:lpstr>Рейтинги торговых  сетей FMCG России</vt:lpstr>
      <vt:lpstr>Раздел I. Развитие розничной торговли в России: 9 подразделов</vt:lpstr>
      <vt:lpstr>Раздел II. Основные события в розничной торговле FMCG</vt:lpstr>
      <vt:lpstr>Раздел III. События и планы развития торговых сетей FMCG</vt:lpstr>
      <vt:lpstr>Информация об Исследовании "Аналитическая база 700 сетей FMCG"</vt:lpstr>
      <vt:lpstr>Структура исследования:  3 ключевых блока</vt:lpstr>
      <vt:lpstr>Информация об Исследовании "Рынок гипермаркетов сетей FMCG России"</vt:lpstr>
      <vt:lpstr>Презентация PowerPoint</vt:lpstr>
      <vt:lpstr>Презентация PowerPoint</vt:lpstr>
      <vt:lpstr>Спасибо за внимание!</vt:lpstr>
    </vt:vector>
  </TitlesOfParts>
  <Company>INFOLine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Баленко Дарья FL54</dc:creator>
  <cp:lastModifiedBy>Бурмистров Михаил FL12</cp:lastModifiedBy>
  <cp:revision>988</cp:revision>
  <dcterms:created xsi:type="dcterms:W3CDTF">2012-04-26T05:25:31Z</dcterms:created>
  <dcterms:modified xsi:type="dcterms:W3CDTF">2015-08-12T16:49:48Z</dcterms:modified>
</cp:coreProperties>
</file>